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0" r:id="rId1"/>
  </p:sldMasterIdLst>
  <p:notesMasterIdLst>
    <p:notesMasterId r:id="rId48"/>
  </p:notesMasterIdLst>
  <p:handoutMasterIdLst>
    <p:handoutMasterId r:id="rId49"/>
  </p:handoutMasterIdLst>
  <p:sldIdLst>
    <p:sldId id="339" r:id="rId2"/>
    <p:sldId id="346" r:id="rId3"/>
    <p:sldId id="386" r:id="rId4"/>
    <p:sldId id="361" r:id="rId5"/>
    <p:sldId id="383" r:id="rId6"/>
    <p:sldId id="364" r:id="rId7"/>
    <p:sldId id="374" r:id="rId8"/>
    <p:sldId id="365" r:id="rId9"/>
    <p:sldId id="375" r:id="rId10"/>
    <p:sldId id="376" r:id="rId11"/>
    <p:sldId id="366" r:id="rId12"/>
    <p:sldId id="385" r:id="rId13"/>
    <p:sldId id="384" r:id="rId14"/>
    <p:sldId id="347" r:id="rId15"/>
    <p:sldId id="370" r:id="rId16"/>
    <p:sldId id="379" r:id="rId17"/>
    <p:sldId id="381" r:id="rId18"/>
    <p:sldId id="368" r:id="rId19"/>
    <p:sldId id="388" r:id="rId20"/>
    <p:sldId id="382" r:id="rId21"/>
    <p:sldId id="387" r:id="rId22"/>
    <p:sldId id="369" r:id="rId23"/>
    <p:sldId id="358" r:id="rId24"/>
    <p:sldId id="378" r:id="rId25"/>
    <p:sldId id="371" r:id="rId26"/>
    <p:sldId id="372" r:id="rId27"/>
    <p:sldId id="377" r:id="rId28"/>
    <p:sldId id="322" r:id="rId29"/>
    <p:sldId id="301" r:id="rId30"/>
    <p:sldId id="302" r:id="rId31"/>
    <p:sldId id="304" r:id="rId32"/>
    <p:sldId id="303" r:id="rId33"/>
    <p:sldId id="305" r:id="rId34"/>
    <p:sldId id="323" r:id="rId35"/>
    <p:sldId id="342" r:id="rId36"/>
    <p:sldId id="344" r:id="rId37"/>
    <p:sldId id="335" r:id="rId38"/>
    <p:sldId id="331" r:id="rId39"/>
    <p:sldId id="332" r:id="rId40"/>
    <p:sldId id="338" r:id="rId41"/>
    <p:sldId id="334" r:id="rId42"/>
    <p:sldId id="333" r:id="rId43"/>
    <p:sldId id="343" r:id="rId44"/>
    <p:sldId id="336" r:id="rId45"/>
    <p:sldId id="337" r:id="rId46"/>
    <p:sldId id="325" r:id="rId47"/>
  </p:sldIdLst>
  <p:sldSz cx="9144000" cy="6858000" type="screen4x3"/>
  <p:notesSz cx="6858000" cy="9144000"/>
  <p:custDataLst>
    <p:tags r:id="rId51"/>
  </p:custDataLst>
  <p:defaultTextStyle>
    <a:defPPr>
      <a:defRPr lang="en-US"/>
    </a:defPPr>
    <a:lvl1pPr algn="l" rtl="0" fontAlgn="base">
      <a:spcBef>
        <a:spcPct val="0"/>
      </a:spcBef>
      <a:spcAft>
        <a:spcPct val="0"/>
      </a:spcAft>
      <a:defRPr kern="1200">
        <a:solidFill>
          <a:schemeClr val="tx1"/>
        </a:solidFill>
        <a:latin typeface="Arial" pitchFamily="-65" charset="0"/>
        <a:ea typeface="+mn-ea"/>
        <a:cs typeface="+mn-cs"/>
      </a:defRPr>
    </a:lvl1pPr>
    <a:lvl2pPr marL="457200" algn="l" rtl="0" fontAlgn="base">
      <a:spcBef>
        <a:spcPct val="0"/>
      </a:spcBef>
      <a:spcAft>
        <a:spcPct val="0"/>
      </a:spcAft>
      <a:defRPr kern="1200">
        <a:solidFill>
          <a:schemeClr val="tx1"/>
        </a:solidFill>
        <a:latin typeface="Arial" pitchFamily="-65" charset="0"/>
        <a:ea typeface="+mn-ea"/>
        <a:cs typeface="+mn-cs"/>
      </a:defRPr>
    </a:lvl2pPr>
    <a:lvl3pPr marL="914400" algn="l" rtl="0" fontAlgn="base">
      <a:spcBef>
        <a:spcPct val="0"/>
      </a:spcBef>
      <a:spcAft>
        <a:spcPct val="0"/>
      </a:spcAft>
      <a:defRPr kern="1200">
        <a:solidFill>
          <a:schemeClr val="tx1"/>
        </a:solidFill>
        <a:latin typeface="Arial" pitchFamily="-65" charset="0"/>
        <a:ea typeface="+mn-ea"/>
        <a:cs typeface="+mn-cs"/>
      </a:defRPr>
    </a:lvl3pPr>
    <a:lvl4pPr marL="1371600" algn="l" rtl="0" fontAlgn="base">
      <a:spcBef>
        <a:spcPct val="0"/>
      </a:spcBef>
      <a:spcAft>
        <a:spcPct val="0"/>
      </a:spcAft>
      <a:defRPr kern="1200">
        <a:solidFill>
          <a:schemeClr val="tx1"/>
        </a:solidFill>
        <a:latin typeface="Arial" pitchFamily="-65" charset="0"/>
        <a:ea typeface="+mn-ea"/>
        <a:cs typeface="+mn-cs"/>
      </a:defRPr>
    </a:lvl4pPr>
    <a:lvl5pPr marL="1828800" algn="l" rtl="0" fontAlgn="base">
      <a:spcBef>
        <a:spcPct val="0"/>
      </a:spcBef>
      <a:spcAft>
        <a:spcPct val="0"/>
      </a:spcAft>
      <a:defRPr kern="1200">
        <a:solidFill>
          <a:schemeClr val="tx1"/>
        </a:solidFill>
        <a:latin typeface="Arial" pitchFamily="-65" charset="0"/>
        <a:ea typeface="+mn-ea"/>
        <a:cs typeface="+mn-cs"/>
      </a:defRPr>
    </a:lvl5pPr>
    <a:lvl6pPr marL="2286000" algn="l" defTabSz="457200" rtl="0" eaLnBrk="1" latinLnBrk="0" hangingPunct="1">
      <a:defRPr kern="1200">
        <a:solidFill>
          <a:schemeClr val="tx1"/>
        </a:solidFill>
        <a:latin typeface="Arial" pitchFamily="-65" charset="0"/>
        <a:ea typeface="+mn-ea"/>
        <a:cs typeface="+mn-cs"/>
      </a:defRPr>
    </a:lvl6pPr>
    <a:lvl7pPr marL="2743200" algn="l" defTabSz="457200" rtl="0" eaLnBrk="1" latinLnBrk="0" hangingPunct="1">
      <a:defRPr kern="1200">
        <a:solidFill>
          <a:schemeClr val="tx1"/>
        </a:solidFill>
        <a:latin typeface="Arial" pitchFamily="-65" charset="0"/>
        <a:ea typeface="+mn-ea"/>
        <a:cs typeface="+mn-cs"/>
      </a:defRPr>
    </a:lvl7pPr>
    <a:lvl8pPr marL="3200400" algn="l" defTabSz="457200" rtl="0" eaLnBrk="1" latinLnBrk="0" hangingPunct="1">
      <a:defRPr kern="1200">
        <a:solidFill>
          <a:schemeClr val="tx1"/>
        </a:solidFill>
        <a:latin typeface="Arial" pitchFamily="-65" charset="0"/>
        <a:ea typeface="+mn-ea"/>
        <a:cs typeface="+mn-cs"/>
      </a:defRPr>
    </a:lvl8pPr>
    <a:lvl9pPr marL="3657600" algn="l" defTabSz="457200" rtl="0" eaLnBrk="1" latinLnBrk="0" hangingPunct="1">
      <a:defRPr kern="1200">
        <a:solidFill>
          <a:schemeClr val="tx1"/>
        </a:solidFill>
        <a:latin typeface="Arial" pitchFamily="-65"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8000"/>
    <a:srgbClr val="33CC33"/>
    <a:srgbClr val="66FF66"/>
    <a:srgbClr val="F1AC5E"/>
    <a:srgbClr val="F15A31"/>
    <a:srgbClr val="333333"/>
    <a:srgbClr val="E657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8" autoAdjust="0"/>
  </p:normalViewPr>
  <p:slideViewPr>
    <p:cSldViewPr>
      <p:cViewPr>
        <p:scale>
          <a:sx n="85" d="100"/>
          <a:sy n="85" d="100"/>
        </p:scale>
        <p:origin x="-1872"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tags" Target="tags/tag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B58AD-2FAE-45C7-83AC-6373FA99B3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5EE5CB-C04E-48E0-8504-0FB5D170DE9A}">
      <dgm:prSet phldrT="[Text]"/>
      <dgm:spPr>
        <a:ln>
          <a:solidFill>
            <a:srgbClr val="000000"/>
          </a:solidFill>
        </a:ln>
      </dgm:spPr>
      <dgm:t>
        <a:bodyPr/>
        <a:lstStyle/>
        <a:p>
          <a:r>
            <a:rPr lang="en-US" dirty="0" smtClean="0">
              <a:solidFill>
                <a:schemeClr val="tx1"/>
              </a:solidFill>
            </a:rPr>
            <a:t>Development Capacity (Velocity)</a:t>
          </a:r>
          <a:endParaRPr lang="en-US" dirty="0">
            <a:solidFill>
              <a:schemeClr val="tx1"/>
            </a:solidFill>
          </a:endParaRPr>
        </a:p>
      </dgm:t>
    </dgm:pt>
    <dgm:pt modelId="{0C37185F-FEF0-4275-B59D-B2AEFF30F8FD}" type="parTrans" cxnId="{945E489E-AA90-4667-80AD-C53A379A2F60}">
      <dgm:prSet/>
      <dgm:spPr/>
      <dgm:t>
        <a:bodyPr/>
        <a:lstStyle/>
        <a:p>
          <a:endParaRPr lang="en-US">
            <a:solidFill>
              <a:schemeClr val="tx1"/>
            </a:solidFill>
          </a:endParaRPr>
        </a:p>
      </dgm:t>
    </dgm:pt>
    <dgm:pt modelId="{3991EB0E-85CC-4CD9-BCBE-3E6EDFA78337}" type="sibTrans" cxnId="{945E489E-AA90-4667-80AD-C53A379A2F60}">
      <dgm:prSet/>
      <dgm:spPr/>
      <dgm:t>
        <a:bodyPr/>
        <a:lstStyle/>
        <a:p>
          <a:endParaRPr lang="en-US">
            <a:solidFill>
              <a:schemeClr val="tx1"/>
            </a:solidFill>
          </a:endParaRPr>
        </a:p>
      </dgm:t>
    </dgm:pt>
    <dgm:pt modelId="{4C7142E1-6820-4B03-82E3-5BFE9367E3CD}">
      <dgm:prSet phldrT="[Text]"/>
      <dgm:spPr>
        <a:ln>
          <a:solidFill>
            <a:srgbClr val="000000"/>
          </a:solidFill>
        </a:ln>
      </dgm:spPr>
      <dgm:t>
        <a:bodyPr/>
        <a:lstStyle/>
        <a:p>
          <a:r>
            <a:rPr lang="en-US" dirty="0" smtClean="0">
              <a:solidFill>
                <a:schemeClr val="tx1"/>
              </a:solidFill>
            </a:rPr>
            <a:t>Release Plan</a:t>
          </a:r>
          <a:endParaRPr lang="en-US" dirty="0">
            <a:solidFill>
              <a:schemeClr val="tx1"/>
            </a:solidFill>
          </a:endParaRPr>
        </a:p>
      </dgm:t>
    </dgm:pt>
    <dgm:pt modelId="{C27BB468-ACA9-46ED-9D13-87FA580AD3D0}" type="parTrans" cxnId="{9BF2A923-3731-450A-83AD-151F9A478180}">
      <dgm:prSet/>
      <dgm:spPr/>
      <dgm:t>
        <a:bodyPr/>
        <a:lstStyle/>
        <a:p>
          <a:endParaRPr lang="en-US">
            <a:solidFill>
              <a:schemeClr val="tx1"/>
            </a:solidFill>
          </a:endParaRPr>
        </a:p>
      </dgm:t>
    </dgm:pt>
    <dgm:pt modelId="{D1FE6061-A5ED-422B-8748-BACE5C2EF264}" type="sibTrans" cxnId="{9BF2A923-3731-450A-83AD-151F9A478180}">
      <dgm:prSet/>
      <dgm:spPr/>
      <dgm:t>
        <a:bodyPr/>
        <a:lstStyle/>
        <a:p>
          <a:endParaRPr lang="en-US">
            <a:solidFill>
              <a:schemeClr val="tx1"/>
            </a:solidFill>
          </a:endParaRPr>
        </a:p>
      </dgm:t>
    </dgm:pt>
    <dgm:pt modelId="{684DE30C-23D2-468E-A547-217B1CFCD268}">
      <dgm:prSet phldrT="[Text]"/>
      <dgm:spPr>
        <a:ln>
          <a:solidFill>
            <a:srgbClr val="000000"/>
          </a:solidFill>
        </a:ln>
      </dgm:spPr>
      <dgm:t>
        <a:bodyPr/>
        <a:lstStyle/>
        <a:p>
          <a:r>
            <a:rPr lang="en-US" dirty="0" smtClean="0">
              <a:solidFill>
                <a:schemeClr val="tx1"/>
              </a:solidFill>
            </a:rPr>
            <a:t>Prioritized Story Backlog</a:t>
          </a:r>
          <a:endParaRPr lang="en-US" dirty="0">
            <a:solidFill>
              <a:schemeClr val="tx1"/>
            </a:solidFill>
          </a:endParaRPr>
        </a:p>
      </dgm:t>
    </dgm:pt>
    <dgm:pt modelId="{0E84A9E3-8BFF-4D84-A5D7-20EF669D1C1E}" type="parTrans" cxnId="{57F2E873-BA56-4541-BF09-FA8164849E5F}">
      <dgm:prSet/>
      <dgm:spPr/>
      <dgm:t>
        <a:bodyPr/>
        <a:lstStyle/>
        <a:p>
          <a:endParaRPr lang="en-US">
            <a:solidFill>
              <a:schemeClr val="tx1"/>
            </a:solidFill>
          </a:endParaRPr>
        </a:p>
      </dgm:t>
    </dgm:pt>
    <dgm:pt modelId="{93C21B60-0F68-4E70-AC02-015EE418C776}" type="sibTrans" cxnId="{57F2E873-BA56-4541-BF09-FA8164849E5F}">
      <dgm:prSet/>
      <dgm:spPr/>
      <dgm:t>
        <a:bodyPr/>
        <a:lstStyle/>
        <a:p>
          <a:endParaRPr lang="en-US">
            <a:solidFill>
              <a:schemeClr val="tx1"/>
            </a:solidFill>
          </a:endParaRPr>
        </a:p>
      </dgm:t>
    </dgm:pt>
    <dgm:pt modelId="{50675049-F6A3-4D8E-BEC5-5E14758C08BD}">
      <dgm:prSet phldrT="[Text]"/>
      <dgm:spPr>
        <a:ln>
          <a:solidFill>
            <a:srgbClr val="000000"/>
          </a:solidFill>
        </a:ln>
      </dgm:spPr>
      <dgm:t>
        <a:bodyPr/>
        <a:lstStyle/>
        <a:p>
          <a:r>
            <a:rPr lang="en-US" dirty="0" smtClean="0">
              <a:solidFill>
                <a:schemeClr val="tx1"/>
              </a:solidFill>
            </a:rPr>
            <a:t>Story owners/Domain Knowledge</a:t>
          </a:r>
          <a:endParaRPr lang="en-US" dirty="0">
            <a:solidFill>
              <a:schemeClr val="tx1"/>
            </a:solidFill>
          </a:endParaRPr>
        </a:p>
      </dgm:t>
    </dgm:pt>
    <dgm:pt modelId="{4CE32330-EF2F-44FB-BCDA-BAF0421A302A}" type="parTrans" cxnId="{D44B82AD-88E0-4ABA-AEAB-29B5413A2484}">
      <dgm:prSet/>
      <dgm:spPr/>
      <dgm:t>
        <a:bodyPr/>
        <a:lstStyle/>
        <a:p>
          <a:endParaRPr lang="en-US">
            <a:solidFill>
              <a:schemeClr val="tx1"/>
            </a:solidFill>
          </a:endParaRPr>
        </a:p>
      </dgm:t>
    </dgm:pt>
    <dgm:pt modelId="{F50CBB50-297F-41A1-AA53-75EAA84DC648}" type="sibTrans" cxnId="{D44B82AD-88E0-4ABA-AEAB-29B5413A2484}">
      <dgm:prSet/>
      <dgm:spPr/>
      <dgm:t>
        <a:bodyPr/>
        <a:lstStyle/>
        <a:p>
          <a:endParaRPr lang="en-US">
            <a:solidFill>
              <a:schemeClr val="tx1"/>
            </a:solidFill>
          </a:endParaRPr>
        </a:p>
      </dgm:t>
    </dgm:pt>
    <dgm:pt modelId="{75F72D6F-A990-48EF-8F26-09255CF6D05E}">
      <dgm:prSet phldrT="[Text]"/>
      <dgm:spPr>
        <a:ln>
          <a:solidFill>
            <a:srgbClr val="000000"/>
          </a:solidFill>
        </a:ln>
      </dgm:spPr>
      <dgm:t>
        <a:bodyPr/>
        <a:lstStyle/>
        <a:p>
          <a:r>
            <a:rPr lang="en-US" dirty="0" smtClean="0">
              <a:solidFill>
                <a:schemeClr val="tx1"/>
              </a:solidFill>
            </a:rPr>
            <a:t>Iteration Theme</a:t>
          </a:r>
          <a:endParaRPr lang="en-US" dirty="0">
            <a:solidFill>
              <a:schemeClr val="tx1"/>
            </a:solidFill>
          </a:endParaRPr>
        </a:p>
      </dgm:t>
    </dgm:pt>
    <dgm:pt modelId="{2B6C7AB0-D2EE-42CB-A286-597F8AA7FA76}" type="parTrans" cxnId="{AF813F48-00B4-4642-B5BA-89BEA02F7E5F}">
      <dgm:prSet/>
      <dgm:spPr/>
      <dgm:t>
        <a:bodyPr/>
        <a:lstStyle/>
        <a:p>
          <a:endParaRPr lang="en-US">
            <a:solidFill>
              <a:schemeClr val="tx1"/>
            </a:solidFill>
          </a:endParaRPr>
        </a:p>
      </dgm:t>
    </dgm:pt>
    <dgm:pt modelId="{63078AE8-82BA-4226-B4A8-0E985C3FE6FB}" type="sibTrans" cxnId="{AF813F48-00B4-4642-B5BA-89BEA02F7E5F}">
      <dgm:prSet/>
      <dgm:spPr/>
      <dgm:t>
        <a:bodyPr/>
        <a:lstStyle/>
        <a:p>
          <a:endParaRPr lang="en-US">
            <a:solidFill>
              <a:schemeClr val="tx1"/>
            </a:solidFill>
          </a:endParaRPr>
        </a:p>
      </dgm:t>
    </dgm:pt>
    <dgm:pt modelId="{95B759D3-08D6-4E58-A163-9C443B31008D}">
      <dgm:prSet phldrT="[Text]"/>
      <dgm:spPr/>
      <dgm:t>
        <a:bodyPr/>
        <a:lstStyle/>
        <a:p>
          <a:r>
            <a:rPr lang="en-US" dirty="0" smtClean="0">
              <a:solidFill>
                <a:schemeClr val="tx1"/>
              </a:solidFill>
            </a:rPr>
            <a:t>Original stories</a:t>
          </a:r>
          <a:endParaRPr lang="en-US" dirty="0">
            <a:solidFill>
              <a:schemeClr val="tx1"/>
            </a:solidFill>
          </a:endParaRPr>
        </a:p>
      </dgm:t>
    </dgm:pt>
    <dgm:pt modelId="{CE34A3B8-DD11-43F6-9A1B-331F39D61C0C}" type="parTrans" cxnId="{BE06794E-3129-416D-8EC0-0029DA58C3B3}">
      <dgm:prSet/>
      <dgm:spPr/>
      <dgm:t>
        <a:bodyPr/>
        <a:lstStyle/>
        <a:p>
          <a:endParaRPr lang="en-US">
            <a:solidFill>
              <a:schemeClr val="tx1"/>
            </a:solidFill>
          </a:endParaRPr>
        </a:p>
      </dgm:t>
    </dgm:pt>
    <dgm:pt modelId="{CD674E53-47D5-4F23-BD46-EC700B533CA3}" type="sibTrans" cxnId="{BE06794E-3129-416D-8EC0-0029DA58C3B3}">
      <dgm:prSet/>
      <dgm:spPr/>
      <dgm:t>
        <a:bodyPr/>
        <a:lstStyle/>
        <a:p>
          <a:endParaRPr lang="en-US">
            <a:solidFill>
              <a:schemeClr val="tx1"/>
            </a:solidFill>
          </a:endParaRPr>
        </a:p>
      </dgm:t>
    </dgm:pt>
    <dgm:pt modelId="{210632A5-00C9-4132-B64E-A5E9F0417DAA}">
      <dgm:prSet phldrT="[Text]"/>
      <dgm:spPr/>
      <dgm:t>
        <a:bodyPr/>
        <a:lstStyle/>
        <a:p>
          <a:r>
            <a:rPr lang="en-US" dirty="0" smtClean="0">
              <a:solidFill>
                <a:schemeClr val="tx1"/>
              </a:solidFill>
            </a:rPr>
            <a:t>New stories</a:t>
          </a:r>
          <a:endParaRPr lang="en-US" dirty="0">
            <a:solidFill>
              <a:schemeClr val="tx1"/>
            </a:solidFill>
          </a:endParaRPr>
        </a:p>
      </dgm:t>
    </dgm:pt>
    <dgm:pt modelId="{65C09F6C-E71B-4C65-934B-BE9B19B551DD}" type="parTrans" cxnId="{2EE8B2A8-5E03-478A-9C91-367D67ED7935}">
      <dgm:prSet/>
      <dgm:spPr/>
      <dgm:t>
        <a:bodyPr/>
        <a:lstStyle/>
        <a:p>
          <a:endParaRPr lang="en-US">
            <a:solidFill>
              <a:schemeClr val="tx1"/>
            </a:solidFill>
          </a:endParaRPr>
        </a:p>
      </dgm:t>
    </dgm:pt>
    <dgm:pt modelId="{43E5BB5C-C39E-486E-B160-F94C883E9946}" type="sibTrans" cxnId="{2EE8B2A8-5E03-478A-9C91-367D67ED7935}">
      <dgm:prSet/>
      <dgm:spPr/>
      <dgm:t>
        <a:bodyPr/>
        <a:lstStyle/>
        <a:p>
          <a:endParaRPr lang="en-US">
            <a:solidFill>
              <a:schemeClr val="tx1"/>
            </a:solidFill>
          </a:endParaRPr>
        </a:p>
      </dgm:t>
    </dgm:pt>
    <dgm:pt modelId="{77382F07-4BB8-4458-AE4D-C5A771291436}">
      <dgm:prSet phldrT="[Text]"/>
      <dgm:spPr/>
      <dgm:t>
        <a:bodyPr/>
        <a:lstStyle/>
        <a:p>
          <a:r>
            <a:rPr lang="en-US" dirty="0" smtClean="0">
              <a:solidFill>
                <a:schemeClr val="tx1"/>
              </a:solidFill>
            </a:rPr>
            <a:t>Defects</a:t>
          </a:r>
          <a:endParaRPr lang="en-US" dirty="0">
            <a:solidFill>
              <a:schemeClr val="tx1"/>
            </a:solidFill>
          </a:endParaRPr>
        </a:p>
      </dgm:t>
    </dgm:pt>
    <dgm:pt modelId="{2A30F419-BE9C-49D8-B66E-F72EBD59571B}" type="parTrans" cxnId="{0FC06692-DB81-4758-A1F2-39CA1E9C00EA}">
      <dgm:prSet/>
      <dgm:spPr/>
      <dgm:t>
        <a:bodyPr/>
        <a:lstStyle/>
        <a:p>
          <a:endParaRPr lang="en-US">
            <a:solidFill>
              <a:schemeClr val="tx1"/>
            </a:solidFill>
          </a:endParaRPr>
        </a:p>
      </dgm:t>
    </dgm:pt>
    <dgm:pt modelId="{53BBF12D-367B-49C2-B614-AE60123D0670}" type="sibTrans" cxnId="{0FC06692-DB81-4758-A1F2-39CA1E9C00EA}">
      <dgm:prSet/>
      <dgm:spPr/>
      <dgm:t>
        <a:bodyPr/>
        <a:lstStyle/>
        <a:p>
          <a:endParaRPr lang="en-US">
            <a:solidFill>
              <a:schemeClr val="tx1"/>
            </a:solidFill>
          </a:endParaRPr>
        </a:p>
      </dgm:t>
    </dgm:pt>
    <dgm:pt modelId="{9D9BB5A8-EF46-4318-9CA4-2C246A18BB03}">
      <dgm:prSet phldrT="[Text]"/>
      <dgm:spPr/>
      <dgm:t>
        <a:bodyPr/>
        <a:lstStyle/>
        <a:p>
          <a:r>
            <a:rPr lang="en-US" dirty="0" smtClean="0">
              <a:solidFill>
                <a:schemeClr val="tx1"/>
              </a:solidFill>
            </a:rPr>
            <a:t>Hangover stories</a:t>
          </a:r>
          <a:endParaRPr lang="en-US" dirty="0">
            <a:solidFill>
              <a:schemeClr val="tx1"/>
            </a:solidFill>
          </a:endParaRPr>
        </a:p>
      </dgm:t>
    </dgm:pt>
    <dgm:pt modelId="{C3A17ACB-95CB-4362-8586-7B7A72FC7C20}" type="parTrans" cxnId="{07B8384E-AD16-4010-8AA3-4F8375770F88}">
      <dgm:prSet/>
      <dgm:spPr/>
      <dgm:t>
        <a:bodyPr/>
        <a:lstStyle/>
        <a:p>
          <a:endParaRPr lang="en-US">
            <a:solidFill>
              <a:schemeClr val="tx1"/>
            </a:solidFill>
          </a:endParaRPr>
        </a:p>
      </dgm:t>
    </dgm:pt>
    <dgm:pt modelId="{D96B255F-50BC-4D35-99B9-ECE40457D293}" type="sibTrans" cxnId="{07B8384E-AD16-4010-8AA3-4F8375770F88}">
      <dgm:prSet/>
      <dgm:spPr/>
      <dgm:t>
        <a:bodyPr/>
        <a:lstStyle/>
        <a:p>
          <a:endParaRPr lang="en-US">
            <a:solidFill>
              <a:schemeClr val="tx1"/>
            </a:solidFill>
          </a:endParaRPr>
        </a:p>
      </dgm:t>
    </dgm:pt>
    <dgm:pt modelId="{2A6B8D4C-53E4-4435-8497-424EC052D982}" type="pres">
      <dgm:prSet presAssocID="{B08B58AD-2FAE-45C7-83AC-6373FA99B3FC}" presName="linear" presStyleCnt="0">
        <dgm:presLayoutVars>
          <dgm:animLvl val="lvl"/>
          <dgm:resizeHandles val="exact"/>
        </dgm:presLayoutVars>
      </dgm:prSet>
      <dgm:spPr/>
      <dgm:t>
        <a:bodyPr/>
        <a:lstStyle/>
        <a:p>
          <a:endParaRPr lang="en-US"/>
        </a:p>
      </dgm:t>
    </dgm:pt>
    <dgm:pt modelId="{4511A607-2532-46DE-8A47-65A6AC8443BE}" type="pres">
      <dgm:prSet presAssocID="{AD5EE5CB-C04E-48E0-8504-0FB5D170DE9A}" presName="parentText" presStyleLbl="node1" presStyleIdx="0" presStyleCnt="5">
        <dgm:presLayoutVars>
          <dgm:chMax val="0"/>
          <dgm:bulletEnabled val="1"/>
        </dgm:presLayoutVars>
      </dgm:prSet>
      <dgm:spPr/>
      <dgm:t>
        <a:bodyPr/>
        <a:lstStyle/>
        <a:p>
          <a:endParaRPr lang="en-US"/>
        </a:p>
      </dgm:t>
    </dgm:pt>
    <dgm:pt modelId="{A1029A65-213F-43AA-AC93-D09C2102A8CA}" type="pres">
      <dgm:prSet presAssocID="{3991EB0E-85CC-4CD9-BCBE-3E6EDFA78337}" presName="spacer" presStyleCnt="0"/>
      <dgm:spPr/>
      <dgm:t>
        <a:bodyPr/>
        <a:lstStyle/>
        <a:p>
          <a:endParaRPr lang="en-US"/>
        </a:p>
      </dgm:t>
    </dgm:pt>
    <dgm:pt modelId="{D7B798A1-34ED-4AEC-A862-85E124F1DE38}" type="pres">
      <dgm:prSet presAssocID="{4C7142E1-6820-4B03-82E3-5BFE9367E3CD}" presName="parentText" presStyleLbl="node1" presStyleIdx="1" presStyleCnt="5">
        <dgm:presLayoutVars>
          <dgm:chMax val="0"/>
          <dgm:bulletEnabled val="1"/>
        </dgm:presLayoutVars>
      </dgm:prSet>
      <dgm:spPr/>
      <dgm:t>
        <a:bodyPr/>
        <a:lstStyle/>
        <a:p>
          <a:endParaRPr lang="en-US"/>
        </a:p>
      </dgm:t>
    </dgm:pt>
    <dgm:pt modelId="{F5C9F859-516B-4F44-8B3C-47291FDB9230}" type="pres">
      <dgm:prSet presAssocID="{D1FE6061-A5ED-422B-8748-BACE5C2EF264}" presName="spacer" presStyleCnt="0"/>
      <dgm:spPr/>
      <dgm:t>
        <a:bodyPr/>
        <a:lstStyle/>
        <a:p>
          <a:endParaRPr lang="en-US"/>
        </a:p>
      </dgm:t>
    </dgm:pt>
    <dgm:pt modelId="{1EAB4C59-590B-4A97-A368-35766617023A}" type="pres">
      <dgm:prSet presAssocID="{684DE30C-23D2-468E-A547-217B1CFCD268}" presName="parentText" presStyleLbl="node1" presStyleIdx="2" presStyleCnt="5">
        <dgm:presLayoutVars>
          <dgm:chMax val="0"/>
          <dgm:bulletEnabled val="1"/>
        </dgm:presLayoutVars>
      </dgm:prSet>
      <dgm:spPr/>
      <dgm:t>
        <a:bodyPr/>
        <a:lstStyle/>
        <a:p>
          <a:endParaRPr lang="en-US"/>
        </a:p>
      </dgm:t>
    </dgm:pt>
    <dgm:pt modelId="{F3B57EC9-2FB7-4C13-8082-D382B84156DB}" type="pres">
      <dgm:prSet presAssocID="{684DE30C-23D2-468E-A547-217B1CFCD268}" presName="childText" presStyleLbl="revTx" presStyleIdx="0" presStyleCnt="1">
        <dgm:presLayoutVars>
          <dgm:bulletEnabled val="1"/>
        </dgm:presLayoutVars>
      </dgm:prSet>
      <dgm:spPr/>
      <dgm:t>
        <a:bodyPr/>
        <a:lstStyle/>
        <a:p>
          <a:endParaRPr lang="en-US"/>
        </a:p>
      </dgm:t>
    </dgm:pt>
    <dgm:pt modelId="{9281B1C8-3257-472D-8572-A6D52F07C67F}" type="pres">
      <dgm:prSet presAssocID="{50675049-F6A3-4D8E-BEC5-5E14758C08BD}" presName="parentText" presStyleLbl="node1" presStyleIdx="3" presStyleCnt="5">
        <dgm:presLayoutVars>
          <dgm:chMax val="0"/>
          <dgm:bulletEnabled val="1"/>
        </dgm:presLayoutVars>
      </dgm:prSet>
      <dgm:spPr/>
      <dgm:t>
        <a:bodyPr/>
        <a:lstStyle/>
        <a:p>
          <a:endParaRPr lang="en-US"/>
        </a:p>
      </dgm:t>
    </dgm:pt>
    <dgm:pt modelId="{68064620-CFB0-4F05-AF52-13300D5F19D0}" type="pres">
      <dgm:prSet presAssocID="{F50CBB50-297F-41A1-AA53-75EAA84DC648}" presName="spacer" presStyleCnt="0"/>
      <dgm:spPr/>
      <dgm:t>
        <a:bodyPr/>
        <a:lstStyle/>
        <a:p>
          <a:endParaRPr lang="en-US"/>
        </a:p>
      </dgm:t>
    </dgm:pt>
    <dgm:pt modelId="{01045BE9-F406-4AD5-ADD1-B944B472BC38}" type="pres">
      <dgm:prSet presAssocID="{75F72D6F-A990-48EF-8F26-09255CF6D05E}" presName="parentText" presStyleLbl="node1" presStyleIdx="4" presStyleCnt="5">
        <dgm:presLayoutVars>
          <dgm:chMax val="0"/>
          <dgm:bulletEnabled val="1"/>
        </dgm:presLayoutVars>
      </dgm:prSet>
      <dgm:spPr/>
      <dgm:t>
        <a:bodyPr/>
        <a:lstStyle/>
        <a:p>
          <a:endParaRPr lang="en-US"/>
        </a:p>
      </dgm:t>
    </dgm:pt>
  </dgm:ptLst>
  <dgm:cxnLst>
    <dgm:cxn modelId="{431D0659-9178-D94A-B339-80C4CF76089D}" type="presOf" srcId="{9D9BB5A8-EF46-4318-9CA4-2C246A18BB03}" destId="{F3B57EC9-2FB7-4C13-8082-D382B84156DB}" srcOrd="0" destOrd="3" presId="urn:microsoft.com/office/officeart/2005/8/layout/vList2"/>
    <dgm:cxn modelId="{07B8384E-AD16-4010-8AA3-4F8375770F88}" srcId="{684DE30C-23D2-468E-A547-217B1CFCD268}" destId="{9D9BB5A8-EF46-4318-9CA4-2C246A18BB03}" srcOrd="3" destOrd="0" parTransId="{C3A17ACB-95CB-4362-8586-7B7A72FC7C20}" sibTransId="{D96B255F-50BC-4D35-99B9-ECE40457D293}"/>
    <dgm:cxn modelId="{64939D12-73A7-D74E-A7C1-0667299CA541}" type="presOf" srcId="{4C7142E1-6820-4B03-82E3-5BFE9367E3CD}" destId="{D7B798A1-34ED-4AEC-A862-85E124F1DE38}" srcOrd="0" destOrd="0" presId="urn:microsoft.com/office/officeart/2005/8/layout/vList2"/>
    <dgm:cxn modelId="{AF813F48-00B4-4642-B5BA-89BEA02F7E5F}" srcId="{B08B58AD-2FAE-45C7-83AC-6373FA99B3FC}" destId="{75F72D6F-A990-48EF-8F26-09255CF6D05E}" srcOrd="4" destOrd="0" parTransId="{2B6C7AB0-D2EE-42CB-A286-597F8AA7FA76}" sibTransId="{63078AE8-82BA-4226-B4A8-0E985C3FE6FB}"/>
    <dgm:cxn modelId="{57F2E873-BA56-4541-BF09-FA8164849E5F}" srcId="{B08B58AD-2FAE-45C7-83AC-6373FA99B3FC}" destId="{684DE30C-23D2-468E-A547-217B1CFCD268}" srcOrd="2" destOrd="0" parTransId="{0E84A9E3-8BFF-4D84-A5D7-20EF669D1C1E}" sibTransId="{93C21B60-0F68-4E70-AC02-015EE418C776}"/>
    <dgm:cxn modelId="{BA3744D6-CA56-634C-9446-3AE05EDD901E}" type="presOf" srcId="{77382F07-4BB8-4458-AE4D-C5A771291436}" destId="{F3B57EC9-2FB7-4C13-8082-D382B84156DB}" srcOrd="0" destOrd="2" presId="urn:microsoft.com/office/officeart/2005/8/layout/vList2"/>
    <dgm:cxn modelId="{BCB1ABA5-136E-E942-8EAE-DC7C4314A8C5}" type="presOf" srcId="{50675049-F6A3-4D8E-BEC5-5E14758C08BD}" destId="{9281B1C8-3257-472D-8572-A6D52F07C67F}" srcOrd="0" destOrd="0" presId="urn:microsoft.com/office/officeart/2005/8/layout/vList2"/>
    <dgm:cxn modelId="{BE06794E-3129-416D-8EC0-0029DA58C3B3}" srcId="{684DE30C-23D2-468E-A547-217B1CFCD268}" destId="{95B759D3-08D6-4E58-A163-9C443B31008D}" srcOrd="0" destOrd="0" parTransId="{CE34A3B8-DD11-43F6-9A1B-331F39D61C0C}" sibTransId="{CD674E53-47D5-4F23-BD46-EC700B533CA3}"/>
    <dgm:cxn modelId="{D44B82AD-88E0-4ABA-AEAB-29B5413A2484}" srcId="{B08B58AD-2FAE-45C7-83AC-6373FA99B3FC}" destId="{50675049-F6A3-4D8E-BEC5-5E14758C08BD}" srcOrd="3" destOrd="0" parTransId="{4CE32330-EF2F-44FB-BCDA-BAF0421A302A}" sibTransId="{F50CBB50-297F-41A1-AA53-75EAA84DC648}"/>
    <dgm:cxn modelId="{945E489E-AA90-4667-80AD-C53A379A2F60}" srcId="{B08B58AD-2FAE-45C7-83AC-6373FA99B3FC}" destId="{AD5EE5CB-C04E-48E0-8504-0FB5D170DE9A}" srcOrd="0" destOrd="0" parTransId="{0C37185F-FEF0-4275-B59D-B2AEFF30F8FD}" sibTransId="{3991EB0E-85CC-4CD9-BCBE-3E6EDFA78337}"/>
    <dgm:cxn modelId="{9BF2A923-3731-450A-83AD-151F9A478180}" srcId="{B08B58AD-2FAE-45C7-83AC-6373FA99B3FC}" destId="{4C7142E1-6820-4B03-82E3-5BFE9367E3CD}" srcOrd="1" destOrd="0" parTransId="{C27BB468-ACA9-46ED-9D13-87FA580AD3D0}" sibTransId="{D1FE6061-A5ED-422B-8748-BACE5C2EF264}"/>
    <dgm:cxn modelId="{2EE8B2A8-5E03-478A-9C91-367D67ED7935}" srcId="{684DE30C-23D2-468E-A547-217B1CFCD268}" destId="{210632A5-00C9-4132-B64E-A5E9F0417DAA}" srcOrd="1" destOrd="0" parTransId="{65C09F6C-E71B-4C65-934B-BE9B19B551DD}" sibTransId="{43E5BB5C-C39E-486E-B160-F94C883E9946}"/>
    <dgm:cxn modelId="{A90D3088-7E78-624F-964C-ED46D94FF017}" type="presOf" srcId="{95B759D3-08D6-4E58-A163-9C443B31008D}" destId="{F3B57EC9-2FB7-4C13-8082-D382B84156DB}" srcOrd="0" destOrd="0" presId="urn:microsoft.com/office/officeart/2005/8/layout/vList2"/>
    <dgm:cxn modelId="{0FC06692-DB81-4758-A1F2-39CA1E9C00EA}" srcId="{684DE30C-23D2-468E-A547-217B1CFCD268}" destId="{77382F07-4BB8-4458-AE4D-C5A771291436}" srcOrd="2" destOrd="0" parTransId="{2A30F419-BE9C-49D8-B66E-F72EBD59571B}" sibTransId="{53BBF12D-367B-49C2-B614-AE60123D0670}"/>
    <dgm:cxn modelId="{A5CFA175-B0A6-464E-9C2D-E38AC9B39A5E}" type="presOf" srcId="{B08B58AD-2FAE-45C7-83AC-6373FA99B3FC}" destId="{2A6B8D4C-53E4-4435-8497-424EC052D982}" srcOrd="0" destOrd="0" presId="urn:microsoft.com/office/officeart/2005/8/layout/vList2"/>
    <dgm:cxn modelId="{71832B46-EB60-AF4E-83D1-271558E7C00F}" type="presOf" srcId="{75F72D6F-A990-48EF-8F26-09255CF6D05E}" destId="{01045BE9-F406-4AD5-ADD1-B944B472BC38}" srcOrd="0" destOrd="0" presId="urn:microsoft.com/office/officeart/2005/8/layout/vList2"/>
    <dgm:cxn modelId="{5DF054F7-0D70-BD49-9345-C6A480DCF32B}" type="presOf" srcId="{210632A5-00C9-4132-B64E-A5E9F0417DAA}" destId="{F3B57EC9-2FB7-4C13-8082-D382B84156DB}" srcOrd="0" destOrd="1" presId="urn:microsoft.com/office/officeart/2005/8/layout/vList2"/>
    <dgm:cxn modelId="{9AA1B2A4-F161-874C-84A5-C59A070CEA01}" type="presOf" srcId="{AD5EE5CB-C04E-48E0-8504-0FB5D170DE9A}" destId="{4511A607-2532-46DE-8A47-65A6AC8443BE}" srcOrd="0" destOrd="0" presId="urn:microsoft.com/office/officeart/2005/8/layout/vList2"/>
    <dgm:cxn modelId="{7FE6D90A-882A-304A-8E73-B90D51F9FC8B}" type="presOf" srcId="{684DE30C-23D2-468E-A547-217B1CFCD268}" destId="{1EAB4C59-590B-4A97-A368-35766617023A}" srcOrd="0" destOrd="0" presId="urn:microsoft.com/office/officeart/2005/8/layout/vList2"/>
    <dgm:cxn modelId="{88D5D5B5-A1C5-4048-B823-A1E91C5DE82C}" type="presParOf" srcId="{2A6B8D4C-53E4-4435-8497-424EC052D982}" destId="{4511A607-2532-46DE-8A47-65A6AC8443BE}" srcOrd="0" destOrd="0" presId="urn:microsoft.com/office/officeart/2005/8/layout/vList2"/>
    <dgm:cxn modelId="{968C0FD1-1279-4E4B-86E2-DE4C73DE7397}" type="presParOf" srcId="{2A6B8D4C-53E4-4435-8497-424EC052D982}" destId="{A1029A65-213F-43AA-AC93-D09C2102A8CA}" srcOrd="1" destOrd="0" presId="urn:microsoft.com/office/officeart/2005/8/layout/vList2"/>
    <dgm:cxn modelId="{AFE4CD4A-662B-774D-9EDA-AF8A26764205}" type="presParOf" srcId="{2A6B8D4C-53E4-4435-8497-424EC052D982}" destId="{D7B798A1-34ED-4AEC-A862-85E124F1DE38}" srcOrd="2" destOrd="0" presId="urn:microsoft.com/office/officeart/2005/8/layout/vList2"/>
    <dgm:cxn modelId="{5AEAEDE7-B92D-D645-B478-F8F71A65AF32}" type="presParOf" srcId="{2A6B8D4C-53E4-4435-8497-424EC052D982}" destId="{F5C9F859-516B-4F44-8B3C-47291FDB9230}" srcOrd="3" destOrd="0" presId="urn:microsoft.com/office/officeart/2005/8/layout/vList2"/>
    <dgm:cxn modelId="{55015DE8-1493-7747-9315-9E5F27D67A76}" type="presParOf" srcId="{2A6B8D4C-53E4-4435-8497-424EC052D982}" destId="{1EAB4C59-590B-4A97-A368-35766617023A}" srcOrd="4" destOrd="0" presId="urn:microsoft.com/office/officeart/2005/8/layout/vList2"/>
    <dgm:cxn modelId="{1586553B-3B79-874F-8133-712A65F50897}" type="presParOf" srcId="{2A6B8D4C-53E4-4435-8497-424EC052D982}" destId="{F3B57EC9-2FB7-4C13-8082-D382B84156DB}" srcOrd="5" destOrd="0" presId="urn:microsoft.com/office/officeart/2005/8/layout/vList2"/>
    <dgm:cxn modelId="{6B808726-23F4-C84E-9F53-D8442C974E55}" type="presParOf" srcId="{2A6B8D4C-53E4-4435-8497-424EC052D982}" destId="{9281B1C8-3257-472D-8572-A6D52F07C67F}" srcOrd="6" destOrd="0" presId="urn:microsoft.com/office/officeart/2005/8/layout/vList2"/>
    <dgm:cxn modelId="{DFB40337-00E0-C44A-AEA6-DC0312D5D10A}" type="presParOf" srcId="{2A6B8D4C-53E4-4435-8497-424EC052D982}" destId="{68064620-CFB0-4F05-AF52-13300D5F19D0}" srcOrd="7" destOrd="0" presId="urn:microsoft.com/office/officeart/2005/8/layout/vList2"/>
    <dgm:cxn modelId="{C6F32AFF-674D-AE4F-8E14-7173EFA8B1CC}" type="presParOf" srcId="{2A6B8D4C-53E4-4435-8497-424EC052D982}" destId="{01045BE9-F406-4AD5-ADD1-B944B472BC3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389FA1-AEC1-4D72-B462-0C629AD2C105}" type="doc">
      <dgm:prSet loTypeId="urn:microsoft.com/office/officeart/2005/8/layout/gear1" loCatId="process" qsTypeId="urn:microsoft.com/office/officeart/2005/8/quickstyle/simple1" qsCatId="simple" csTypeId="urn:microsoft.com/office/officeart/2005/8/colors/accent6_2" csCatId="accent6" phldr="1"/>
      <dgm:spPr/>
    </dgm:pt>
    <dgm:pt modelId="{9705CCCB-85E8-4157-84A8-4FE6C8670E14}">
      <dgm:prSet phldrT="[Text]"/>
      <dgm:spPr>
        <a:solidFill>
          <a:srgbClr val="FF6600"/>
        </a:solidFill>
      </dgm:spPr>
      <dgm:t>
        <a:bodyPr/>
        <a:lstStyle/>
        <a:p>
          <a:r>
            <a:rPr lang="en-US" dirty="0" smtClean="0"/>
            <a:t>Stories</a:t>
          </a:r>
          <a:endParaRPr lang="en-US" dirty="0"/>
        </a:p>
      </dgm:t>
    </dgm:pt>
    <dgm:pt modelId="{0D649520-33FA-4DB3-9298-8EE9B522A802}" type="parTrans" cxnId="{8AA1958A-ABC2-4478-ABE5-DCFAC23996EB}">
      <dgm:prSet/>
      <dgm:spPr/>
      <dgm:t>
        <a:bodyPr/>
        <a:lstStyle/>
        <a:p>
          <a:endParaRPr lang="en-US"/>
        </a:p>
      </dgm:t>
    </dgm:pt>
    <dgm:pt modelId="{7A02A775-F038-4F01-85A4-81A3268866E8}" type="sibTrans" cxnId="{8AA1958A-ABC2-4478-ABE5-DCFAC23996EB}">
      <dgm:prSet/>
      <dgm:spPr>
        <a:solidFill>
          <a:srgbClr val="C4AB73"/>
        </a:solidFill>
      </dgm:spPr>
      <dgm:t>
        <a:bodyPr/>
        <a:lstStyle/>
        <a:p>
          <a:endParaRPr lang="en-US"/>
        </a:p>
      </dgm:t>
    </dgm:pt>
    <dgm:pt modelId="{7F23DCF4-E345-472F-8AA6-F039D1D2E7A5}">
      <dgm:prSet phldrT="[Text]"/>
      <dgm:spPr>
        <a:solidFill>
          <a:srgbClr val="FF6600"/>
        </a:solidFill>
      </dgm:spPr>
      <dgm:t>
        <a:bodyPr/>
        <a:lstStyle/>
        <a:p>
          <a:r>
            <a:rPr lang="en-US" dirty="0" smtClean="0"/>
            <a:t>Capacity</a:t>
          </a:r>
          <a:endParaRPr lang="en-US" dirty="0"/>
        </a:p>
      </dgm:t>
    </dgm:pt>
    <dgm:pt modelId="{97E3229D-5B2F-4CD1-9D5B-B29035766518}" type="parTrans" cxnId="{574EBA24-08FA-4638-831A-4A5F5A056673}">
      <dgm:prSet/>
      <dgm:spPr/>
      <dgm:t>
        <a:bodyPr/>
        <a:lstStyle/>
        <a:p>
          <a:endParaRPr lang="en-US"/>
        </a:p>
      </dgm:t>
    </dgm:pt>
    <dgm:pt modelId="{17CD31E6-A03A-437C-818F-CC4439B05F92}" type="sibTrans" cxnId="{574EBA24-08FA-4638-831A-4A5F5A056673}">
      <dgm:prSet/>
      <dgm:spPr>
        <a:solidFill>
          <a:srgbClr val="C4AB73"/>
        </a:solidFill>
      </dgm:spPr>
      <dgm:t>
        <a:bodyPr/>
        <a:lstStyle/>
        <a:p>
          <a:endParaRPr lang="en-US"/>
        </a:p>
      </dgm:t>
    </dgm:pt>
    <dgm:pt modelId="{555D413F-713B-4E36-8437-7E7B71254576}">
      <dgm:prSet phldrT="[Text]"/>
      <dgm:spPr>
        <a:solidFill>
          <a:srgbClr val="FF6600"/>
        </a:solidFill>
      </dgm:spPr>
      <dgm:t>
        <a:bodyPr/>
        <a:lstStyle/>
        <a:p>
          <a:r>
            <a:rPr lang="en-US" dirty="0" smtClean="0"/>
            <a:t>Theme</a:t>
          </a:r>
          <a:endParaRPr lang="en-US" dirty="0"/>
        </a:p>
      </dgm:t>
    </dgm:pt>
    <dgm:pt modelId="{AD9CCECA-25A4-4DD8-A982-829ACA666044}" type="parTrans" cxnId="{DFAA853B-BE8E-4254-8449-E5A7C5F02D4F}">
      <dgm:prSet/>
      <dgm:spPr/>
      <dgm:t>
        <a:bodyPr/>
        <a:lstStyle/>
        <a:p>
          <a:endParaRPr lang="en-US"/>
        </a:p>
      </dgm:t>
    </dgm:pt>
    <dgm:pt modelId="{10C7FAC5-CD3F-457B-B690-0FEFE5ED26F6}" type="sibTrans" cxnId="{DFAA853B-BE8E-4254-8449-E5A7C5F02D4F}">
      <dgm:prSet/>
      <dgm:spPr>
        <a:solidFill>
          <a:srgbClr val="C4AB73"/>
        </a:solidFill>
      </dgm:spPr>
      <dgm:t>
        <a:bodyPr/>
        <a:lstStyle/>
        <a:p>
          <a:endParaRPr lang="en-US"/>
        </a:p>
      </dgm:t>
    </dgm:pt>
    <dgm:pt modelId="{980087AA-0935-4073-8E38-A09110FB1B34}" type="pres">
      <dgm:prSet presAssocID="{67389FA1-AEC1-4D72-B462-0C629AD2C105}" presName="composite" presStyleCnt="0">
        <dgm:presLayoutVars>
          <dgm:chMax val="3"/>
          <dgm:animLvl val="lvl"/>
          <dgm:resizeHandles val="exact"/>
        </dgm:presLayoutVars>
      </dgm:prSet>
      <dgm:spPr/>
    </dgm:pt>
    <dgm:pt modelId="{4C533CA9-442B-4A82-8021-C37517DB6024}" type="pres">
      <dgm:prSet presAssocID="{9705CCCB-85E8-4157-84A8-4FE6C8670E14}" presName="gear1" presStyleLbl="node1" presStyleIdx="0" presStyleCnt="3">
        <dgm:presLayoutVars>
          <dgm:chMax val="1"/>
          <dgm:bulletEnabled val="1"/>
        </dgm:presLayoutVars>
      </dgm:prSet>
      <dgm:spPr/>
      <dgm:t>
        <a:bodyPr/>
        <a:lstStyle/>
        <a:p>
          <a:endParaRPr lang="en-US"/>
        </a:p>
      </dgm:t>
    </dgm:pt>
    <dgm:pt modelId="{783D9A27-853E-496A-BA87-F4855966C9A4}" type="pres">
      <dgm:prSet presAssocID="{9705CCCB-85E8-4157-84A8-4FE6C8670E14}" presName="gear1srcNode" presStyleLbl="node1" presStyleIdx="0" presStyleCnt="3"/>
      <dgm:spPr/>
      <dgm:t>
        <a:bodyPr/>
        <a:lstStyle/>
        <a:p>
          <a:endParaRPr lang="en-US"/>
        </a:p>
      </dgm:t>
    </dgm:pt>
    <dgm:pt modelId="{44F9FE83-E298-4C4C-BEDF-A7232FDCCAE2}" type="pres">
      <dgm:prSet presAssocID="{9705CCCB-85E8-4157-84A8-4FE6C8670E14}" presName="gear1dstNode" presStyleLbl="node1" presStyleIdx="0" presStyleCnt="3"/>
      <dgm:spPr/>
      <dgm:t>
        <a:bodyPr/>
        <a:lstStyle/>
        <a:p>
          <a:endParaRPr lang="en-US"/>
        </a:p>
      </dgm:t>
    </dgm:pt>
    <dgm:pt modelId="{8FF4CB8C-90F0-4204-9E0B-72B4510A8B43}" type="pres">
      <dgm:prSet presAssocID="{7F23DCF4-E345-472F-8AA6-F039D1D2E7A5}" presName="gear2" presStyleLbl="node1" presStyleIdx="1" presStyleCnt="3">
        <dgm:presLayoutVars>
          <dgm:chMax val="1"/>
          <dgm:bulletEnabled val="1"/>
        </dgm:presLayoutVars>
      </dgm:prSet>
      <dgm:spPr/>
      <dgm:t>
        <a:bodyPr/>
        <a:lstStyle/>
        <a:p>
          <a:endParaRPr lang="en-US"/>
        </a:p>
      </dgm:t>
    </dgm:pt>
    <dgm:pt modelId="{9188B885-C83B-46C3-ACB6-8260BD45F171}" type="pres">
      <dgm:prSet presAssocID="{7F23DCF4-E345-472F-8AA6-F039D1D2E7A5}" presName="gear2srcNode" presStyleLbl="node1" presStyleIdx="1" presStyleCnt="3"/>
      <dgm:spPr/>
      <dgm:t>
        <a:bodyPr/>
        <a:lstStyle/>
        <a:p>
          <a:endParaRPr lang="en-US"/>
        </a:p>
      </dgm:t>
    </dgm:pt>
    <dgm:pt modelId="{B4E9B214-B21F-41BF-8B9D-C06E87F291B4}" type="pres">
      <dgm:prSet presAssocID="{7F23DCF4-E345-472F-8AA6-F039D1D2E7A5}" presName="gear2dstNode" presStyleLbl="node1" presStyleIdx="1" presStyleCnt="3"/>
      <dgm:spPr/>
      <dgm:t>
        <a:bodyPr/>
        <a:lstStyle/>
        <a:p>
          <a:endParaRPr lang="en-US"/>
        </a:p>
      </dgm:t>
    </dgm:pt>
    <dgm:pt modelId="{B5AC4404-346F-4B93-9C13-D3546FCF4A7A}" type="pres">
      <dgm:prSet presAssocID="{555D413F-713B-4E36-8437-7E7B71254576}" presName="gear3" presStyleLbl="node1" presStyleIdx="2" presStyleCnt="3"/>
      <dgm:spPr/>
      <dgm:t>
        <a:bodyPr/>
        <a:lstStyle/>
        <a:p>
          <a:endParaRPr lang="en-US"/>
        </a:p>
      </dgm:t>
    </dgm:pt>
    <dgm:pt modelId="{8DA62CBD-BACE-4B2B-A0E3-D0DE743F7350}" type="pres">
      <dgm:prSet presAssocID="{555D413F-713B-4E36-8437-7E7B71254576}" presName="gear3tx" presStyleLbl="node1" presStyleIdx="2" presStyleCnt="3">
        <dgm:presLayoutVars>
          <dgm:chMax val="1"/>
          <dgm:bulletEnabled val="1"/>
        </dgm:presLayoutVars>
      </dgm:prSet>
      <dgm:spPr/>
      <dgm:t>
        <a:bodyPr/>
        <a:lstStyle/>
        <a:p>
          <a:endParaRPr lang="en-US"/>
        </a:p>
      </dgm:t>
    </dgm:pt>
    <dgm:pt modelId="{D2128367-78C1-44B6-BE87-566FB22BDE7C}" type="pres">
      <dgm:prSet presAssocID="{555D413F-713B-4E36-8437-7E7B71254576}" presName="gear3srcNode" presStyleLbl="node1" presStyleIdx="2" presStyleCnt="3"/>
      <dgm:spPr/>
      <dgm:t>
        <a:bodyPr/>
        <a:lstStyle/>
        <a:p>
          <a:endParaRPr lang="en-US"/>
        </a:p>
      </dgm:t>
    </dgm:pt>
    <dgm:pt modelId="{DB8DC804-8449-4346-B362-097C7542AECE}" type="pres">
      <dgm:prSet presAssocID="{555D413F-713B-4E36-8437-7E7B71254576}" presName="gear3dstNode" presStyleLbl="node1" presStyleIdx="2" presStyleCnt="3"/>
      <dgm:spPr/>
      <dgm:t>
        <a:bodyPr/>
        <a:lstStyle/>
        <a:p>
          <a:endParaRPr lang="en-US"/>
        </a:p>
      </dgm:t>
    </dgm:pt>
    <dgm:pt modelId="{B257DB1A-5D59-4B19-A2A7-EADF1F0C9813}" type="pres">
      <dgm:prSet presAssocID="{7A02A775-F038-4F01-85A4-81A3268866E8}" presName="connector1" presStyleLbl="sibTrans2D1" presStyleIdx="0" presStyleCnt="3"/>
      <dgm:spPr/>
      <dgm:t>
        <a:bodyPr/>
        <a:lstStyle/>
        <a:p>
          <a:endParaRPr lang="en-US"/>
        </a:p>
      </dgm:t>
    </dgm:pt>
    <dgm:pt modelId="{99858CA5-040D-4D02-A199-D0E6E4EFD22A}" type="pres">
      <dgm:prSet presAssocID="{17CD31E6-A03A-437C-818F-CC4439B05F92}" presName="connector2" presStyleLbl="sibTrans2D1" presStyleIdx="1" presStyleCnt="3"/>
      <dgm:spPr/>
      <dgm:t>
        <a:bodyPr/>
        <a:lstStyle/>
        <a:p>
          <a:endParaRPr lang="en-US"/>
        </a:p>
      </dgm:t>
    </dgm:pt>
    <dgm:pt modelId="{C465DFE8-7B64-4EF1-82F4-D3D804E32313}" type="pres">
      <dgm:prSet presAssocID="{10C7FAC5-CD3F-457B-B690-0FEFE5ED26F6}" presName="connector3" presStyleLbl="sibTrans2D1" presStyleIdx="2" presStyleCnt="3"/>
      <dgm:spPr/>
      <dgm:t>
        <a:bodyPr/>
        <a:lstStyle/>
        <a:p>
          <a:endParaRPr lang="en-US"/>
        </a:p>
      </dgm:t>
    </dgm:pt>
  </dgm:ptLst>
  <dgm:cxnLst>
    <dgm:cxn modelId="{16F76A02-0559-424A-8880-86E0CFCE8189}" type="presOf" srcId="{67389FA1-AEC1-4D72-B462-0C629AD2C105}" destId="{980087AA-0935-4073-8E38-A09110FB1B34}" srcOrd="0" destOrd="0" presId="urn:microsoft.com/office/officeart/2005/8/layout/gear1"/>
    <dgm:cxn modelId="{B0B0459D-7188-D44F-9BF0-7F8BF839F247}" type="presOf" srcId="{9705CCCB-85E8-4157-84A8-4FE6C8670E14}" destId="{783D9A27-853E-496A-BA87-F4855966C9A4}" srcOrd="1" destOrd="0" presId="urn:microsoft.com/office/officeart/2005/8/layout/gear1"/>
    <dgm:cxn modelId="{A2AC1E1B-7D0E-154F-AB3E-2509D974967B}" type="presOf" srcId="{555D413F-713B-4E36-8437-7E7B71254576}" destId="{8DA62CBD-BACE-4B2B-A0E3-D0DE743F7350}" srcOrd="1" destOrd="0" presId="urn:microsoft.com/office/officeart/2005/8/layout/gear1"/>
    <dgm:cxn modelId="{AF288506-4073-2844-9F4A-F01B185BE06F}" type="presOf" srcId="{555D413F-713B-4E36-8437-7E7B71254576}" destId="{DB8DC804-8449-4346-B362-097C7542AECE}" srcOrd="3" destOrd="0" presId="urn:microsoft.com/office/officeart/2005/8/layout/gear1"/>
    <dgm:cxn modelId="{94DFF089-0E5F-C14F-AD98-988E05882EBD}" type="presOf" srcId="{555D413F-713B-4E36-8437-7E7B71254576}" destId="{D2128367-78C1-44B6-BE87-566FB22BDE7C}" srcOrd="2" destOrd="0" presId="urn:microsoft.com/office/officeart/2005/8/layout/gear1"/>
    <dgm:cxn modelId="{574EBA24-08FA-4638-831A-4A5F5A056673}" srcId="{67389FA1-AEC1-4D72-B462-0C629AD2C105}" destId="{7F23DCF4-E345-472F-8AA6-F039D1D2E7A5}" srcOrd="1" destOrd="0" parTransId="{97E3229D-5B2F-4CD1-9D5B-B29035766518}" sibTransId="{17CD31E6-A03A-437C-818F-CC4439B05F92}"/>
    <dgm:cxn modelId="{DFAA853B-BE8E-4254-8449-E5A7C5F02D4F}" srcId="{67389FA1-AEC1-4D72-B462-0C629AD2C105}" destId="{555D413F-713B-4E36-8437-7E7B71254576}" srcOrd="2" destOrd="0" parTransId="{AD9CCECA-25A4-4DD8-A982-829ACA666044}" sibTransId="{10C7FAC5-CD3F-457B-B690-0FEFE5ED26F6}"/>
    <dgm:cxn modelId="{91B544FB-C5CF-6648-A1B1-4AD89ABB4401}" type="presOf" srcId="{10C7FAC5-CD3F-457B-B690-0FEFE5ED26F6}" destId="{C465DFE8-7B64-4EF1-82F4-D3D804E32313}" srcOrd="0" destOrd="0" presId="urn:microsoft.com/office/officeart/2005/8/layout/gear1"/>
    <dgm:cxn modelId="{9DE7A049-5B29-B64A-9316-B90D5BA06688}" type="presOf" srcId="{7F23DCF4-E345-472F-8AA6-F039D1D2E7A5}" destId="{8FF4CB8C-90F0-4204-9E0B-72B4510A8B43}" srcOrd="0" destOrd="0" presId="urn:microsoft.com/office/officeart/2005/8/layout/gear1"/>
    <dgm:cxn modelId="{8AA1958A-ABC2-4478-ABE5-DCFAC23996EB}" srcId="{67389FA1-AEC1-4D72-B462-0C629AD2C105}" destId="{9705CCCB-85E8-4157-84A8-4FE6C8670E14}" srcOrd="0" destOrd="0" parTransId="{0D649520-33FA-4DB3-9298-8EE9B522A802}" sibTransId="{7A02A775-F038-4F01-85A4-81A3268866E8}"/>
    <dgm:cxn modelId="{637757D6-C718-8A4D-A1BB-54B39870FC31}" type="presOf" srcId="{555D413F-713B-4E36-8437-7E7B71254576}" destId="{B5AC4404-346F-4B93-9C13-D3546FCF4A7A}" srcOrd="0" destOrd="0" presId="urn:microsoft.com/office/officeart/2005/8/layout/gear1"/>
    <dgm:cxn modelId="{80C92C77-2BB3-6947-922B-145902474918}" type="presOf" srcId="{7A02A775-F038-4F01-85A4-81A3268866E8}" destId="{B257DB1A-5D59-4B19-A2A7-EADF1F0C9813}" srcOrd="0" destOrd="0" presId="urn:microsoft.com/office/officeart/2005/8/layout/gear1"/>
    <dgm:cxn modelId="{D922ED7B-F4D7-5A48-9630-FB6CA6F9ABB4}" type="presOf" srcId="{17CD31E6-A03A-437C-818F-CC4439B05F92}" destId="{99858CA5-040D-4D02-A199-D0E6E4EFD22A}" srcOrd="0" destOrd="0" presId="urn:microsoft.com/office/officeart/2005/8/layout/gear1"/>
    <dgm:cxn modelId="{2E023036-9F6D-2A4F-9A56-3FAD6FDC4D3D}" type="presOf" srcId="{7F23DCF4-E345-472F-8AA6-F039D1D2E7A5}" destId="{B4E9B214-B21F-41BF-8B9D-C06E87F291B4}" srcOrd="2" destOrd="0" presId="urn:microsoft.com/office/officeart/2005/8/layout/gear1"/>
    <dgm:cxn modelId="{E61B8E18-D9D0-CC44-B52E-DF841C6A2BC2}" type="presOf" srcId="{9705CCCB-85E8-4157-84A8-4FE6C8670E14}" destId="{44F9FE83-E298-4C4C-BEDF-A7232FDCCAE2}" srcOrd="2" destOrd="0" presId="urn:microsoft.com/office/officeart/2005/8/layout/gear1"/>
    <dgm:cxn modelId="{EAB37530-332E-534B-A6F5-5ED1045CC54F}" type="presOf" srcId="{9705CCCB-85E8-4157-84A8-4FE6C8670E14}" destId="{4C533CA9-442B-4A82-8021-C37517DB6024}" srcOrd="0" destOrd="0" presId="urn:microsoft.com/office/officeart/2005/8/layout/gear1"/>
    <dgm:cxn modelId="{C7512E43-C860-4147-ABFC-27C52E6AD686}" type="presOf" srcId="{7F23DCF4-E345-472F-8AA6-F039D1D2E7A5}" destId="{9188B885-C83B-46C3-ACB6-8260BD45F171}" srcOrd="1" destOrd="0" presId="urn:microsoft.com/office/officeart/2005/8/layout/gear1"/>
    <dgm:cxn modelId="{5DD708DB-1E01-184E-98C1-1AC3273B8E30}" type="presParOf" srcId="{980087AA-0935-4073-8E38-A09110FB1B34}" destId="{4C533CA9-442B-4A82-8021-C37517DB6024}" srcOrd="0" destOrd="0" presId="urn:microsoft.com/office/officeart/2005/8/layout/gear1"/>
    <dgm:cxn modelId="{65B4CF09-A74B-4F4D-9AEC-7EA5191F015B}" type="presParOf" srcId="{980087AA-0935-4073-8E38-A09110FB1B34}" destId="{783D9A27-853E-496A-BA87-F4855966C9A4}" srcOrd="1" destOrd="0" presId="urn:microsoft.com/office/officeart/2005/8/layout/gear1"/>
    <dgm:cxn modelId="{D13D823E-B3CB-964E-A80E-55B17221D069}" type="presParOf" srcId="{980087AA-0935-4073-8E38-A09110FB1B34}" destId="{44F9FE83-E298-4C4C-BEDF-A7232FDCCAE2}" srcOrd="2" destOrd="0" presId="urn:microsoft.com/office/officeart/2005/8/layout/gear1"/>
    <dgm:cxn modelId="{277C5820-ED05-E94D-AAC7-9798697FFBE0}" type="presParOf" srcId="{980087AA-0935-4073-8E38-A09110FB1B34}" destId="{8FF4CB8C-90F0-4204-9E0B-72B4510A8B43}" srcOrd="3" destOrd="0" presId="urn:microsoft.com/office/officeart/2005/8/layout/gear1"/>
    <dgm:cxn modelId="{223764DA-760E-7B4B-82C7-8A8B99E7BFC2}" type="presParOf" srcId="{980087AA-0935-4073-8E38-A09110FB1B34}" destId="{9188B885-C83B-46C3-ACB6-8260BD45F171}" srcOrd="4" destOrd="0" presId="urn:microsoft.com/office/officeart/2005/8/layout/gear1"/>
    <dgm:cxn modelId="{A3BE3AF6-E9E3-434E-97BC-1DE3EF461E45}" type="presParOf" srcId="{980087AA-0935-4073-8E38-A09110FB1B34}" destId="{B4E9B214-B21F-41BF-8B9D-C06E87F291B4}" srcOrd="5" destOrd="0" presId="urn:microsoft.com/office/officeart/2005/8/layout/gear1"/>
    <dgm:cxn modelId="{8F99C8F3-BDCB-0D47-AF9D-CF1D51D2EE81}" type="presParOf" srcId="{980087AA-0935-4073-8E38-A09110FB1B34}" destId="{B5AC4404-346F-4B93-9C13-D3546FCF4A7A}" srcOrd="6" destOrd="0" presId="urn:microsoft.com/office/officeart/2005/8/layout/gear1"/>
    <dgm:cxn modelId="{697A735B-6B7E-E942-81A2-B7D561EFEC76}" type="presParOf" srcId="{980087AA-0935-4073-8E38-A09110FB1B34}" destId="{8DA62CBD-BACE-4B2B-A0E3-D0DE743F7350}" srcOrd="7" destOrd="0" presId="urn:microsoft.com/office/officeart/2005/8/layout/gear1"/>
    <dgm:cxn modelId="{D3733597-94C2-A742-9F3F-9C0B1A6EC125}" type="presParOf" srcId="{980087AA-0935-4073-8E38-A09110FB1B34}" destId="{D2128367-78C1-44B6-BE87-566FB22BDE7C}" srcOrd="8" destOrd="0" presId="urn:microsoft.com/office/officeart/2005/8/layout/gear1"/>
    <dgm:cxn modelId="{FC9C05AB-6707-034A-94B7-E83D9CC9215C}" type="presParOf" srcId="{980087AA-0935-4073-8E38-A09110FB1B34}" destId="{DB8DC804-8449-4346-B362-097C7542AECE}" srcOrd="9" destOrd="0" presId="urn:microsoft.com/office/officeart/2005/8/layout/gear1"/>
    <dgm:cxn modelId="{694D06D5-B38F-644D-8F8F-BFA09BA2B106}" type="presParOf" srcId="{980087AA-0935-4073-8E38-A09110FB1B34}" destId="{B257DB1A-5D59-4B19-A2A7-EADF1F0C9813}" srcOrd="10" destOrd="0" presId="urn:microsoft.com/office/officeart/2005/8/layout/gear1"/>
    <dgm:cxn modelId="{58FF9395-711B-8741-947F-1D9E8161B9CB}" type="presParOf" srcId="{980087AA-0935-4073-8E38-A09110FB1B34}" destId="{99858CA5-040D-4D02-A199-D0E6E4EFD22A}" srcOrd="11" destOrd="0" presId="urn:microsoft.com/office/officeart/2005/8/layout/gear1"/>
    <dgm:cxn modelId="{B4FC164E-5430-4B4C-BE9A-EBA1975196EB}" type="presParOf" srcId="{980087AA-0935-4073-8E38-A09110FB1B34}" destId="{C465DFE8-7B64-4EF1-82F4-D3D804E32313}" srcOrd="12" destOrd="0" presId="urn:microsoft.com/office/officeart/2005/8/layout/gear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1A607-2532-46DE-8A47-65A6AC8443BE}">
      <dsp:nvSpPr>
        <dsp:cNvPr id="0" name=""/>
        <dsp:cNvSpPr/>
      </dsp:nvSpPr>
      <dsp:spPr>
        <a:xfrm>
          <a:off x="0" y="37149"/>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Development Capacity (Velocity)</a:t>
          </a:r>
          <a:endParaRPr lang="en-US" sz="2200" kern="1200" dirty="0">
            <a:solidFill>
              <a:schemeClr val="tx1"/>
            </a:solidFill>
          </a:endParaRPr>
        </a:p>
      </dsp:txBody>
      <dsp:txXfrm>
        <a:off x="25759" y="62908"/>
        <a:ext cx="4231724" cy="476152"/>
      </dsp:txXfrm>
    </dsp:sp>
    <dsp:sp modelId="{D7B798A1-34ED-4AEC-A862-85E124F1DE38}">
      <dsp:nvSpPr>
        <dsp:cNvPr id="0" name=""/>
        <dsp:cNvSpPr/>
      </dsp:nvSpPr>
      <dsp:spPr>
        <a:xfrm>
          <a:off x="0" y="628179"/>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Release Plan</a:t>
          </a:r>
          <a:endParaRPr lang="en-US" sz="2200" kern="1200" dirty="0">
            <a:solidFill>
              <a:schemeClr val="tx1"/>
            </a:solidFill>
          </a:endParaRPr>
        </a:p>
      </dsp:txBody>
      <dsp:txXfrm>
        <a:off x="25759" y="653938"/>
        <a:ext cx="4231724" cy="476152"/>
      </dsp:txXfrm>
    </dsp:sp>
    <dsp:sp modelId="{1EAB4C59-590B-4A97-A368-35766617023A}">
      <dsp:nvSpPr>
        <dsp:cNvPr id="0" name=""/>
        <dsp:cNvSpPr/>
      </dsp:nvSpPr>
      <dsp:spPr>
        <a:xfrm>
          <a:off x="0" y="1219210"/>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Prioritized Story Backlog</a:t>
          </a:r>
          <a:endParaRPr lang="en-US" sz="2200" kern="1200" dirty="0">
            <a:solidFill>
              <a:schemeClr val="tx1"/>
            </a:solidFill>
          </a:endParaRPr>
        </a:p>
      </dsp:txBody>
      <dsp:txXfrm>
        <a:off x="25759" y="1244969"/>
        <a:ext cx="4231724" cy="476152"/>
      </dsp:txXfrm>
    </dsp:sp>
    <dsp:sp modelId="{F3B57EC9-2FB7-4C13-8082-D382B84156DB}">
      <dsp:nvSpPr>
        <dsp:cNvPr id="0" name=""/>
        <dsp:cNvSpPr/>
      </dsp:nvSpPr>
      <dsp:spPr>
        <a:xfrm>
          <a:off x="0" y="1746880"/>
          <a:ext cx="4283242"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9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solidFill>
                <a:schemeClr val="tx1"/>
              </a:solidFill>
            </a:rPr>
            <a:t>Original stories</a:t>
          </a:r>
          <a:endParaRPr lang="en-US" sz="1700" kern="1200" dirty="0">
            <a:solidFill>
              <a:schemeClr val="tx1"/>
            </a:solidFill>
          </a:endParaRPr>
        </a:p>
        <a:p>
          <a:pPr marL="171450" lvl="1" indent="-171450" algn="l" defTabSz="755650">
            <a:lnSpc>
              <a:spcPct val="90000"/>
            </a:lnSpc>
            <a:spcBef>
              <a:spcPct val="0"/>
            </a:spcBef>
            <a:spcAft>
              <a:spcPct val="20000"/>
            </a:spcAft>
            <a:buChar char="••"/>
          </a:pPr>
          <a:r>
            <a:rPr lang="en-US" sz="1700" kern="1200" dirty="0" smtClean="0">
              <a:solidFill>
                <a:schemeClr val="tx1"/>
              </a:solidFill>
            </a:rPr>
            <a:t>New stories</a:t>
          </a:r>
          <a:endParaRPr lang="en-US" sz="1700" kern="1200" dirty="0">
            <a:solidFill>
              <a:schemeClr val="tx1"/>
            </a:solidFill>
          </a:endParaRPr>
        </a:p>
        <a:p>
          <a:pPr marL="171450" lvl="1" indent="-171450" algn="l" defTabSz="755650">
            <a:lnSpc>
              <a:spcPct val="90000"/>
            </a:lnSpc>
            <a:spcBef>
              <a:spcPct val="0"/>
            </a:spcBef>
            <a:spcAft>
              <a:spcPct val="20000"/>
            </a:spcAft>
            <a:buChar char="••"/>
          </a:pPr>
          <a:r>
            <a:rPr lang="en-US" sz="1700" kern="1200" dirty="0" smtClean="0">
              <a:solidFill>
                <a:schemeClr val="tx1"/>
              </a:solidFill>
            </a:rPr>
            <a:t>Defects</a:t>
          </a:r>
          <a:endParaRPr lang="en-US" sz="1700" kern="1200" dirty="0">
            <a:solidFill>
              <a:schemeClr val="tx1"/>
            </a:solidFill>
          </a:endParaRPr>
        </a:p>
        <a:p>
          <a:pPr marL="171450" lvl="1" indent="-171450" algn="l" defTabSz="755650">
            <a:lnSpc>
              <a:spcPct val="90000"/>
            </a:lnSpc>
            <a:spcBef>
              <a:spcPct val="0"/>
            </a:spcBef>
            <a:spcAft>
              <a:spcPct val="20000"/>
            </a:spcAft>
            <a:buChar char="••"/>
          </a:pPr>
          <a:r>
            <a:rPr lang="en-US" sz="1700" kern="1200" dirty="0" smtClean="0">
              <a:solidFill>
                <a:schemeClr val="tx1"/>
              </a:solidFill>
            </a:rPr>
            <a:t>Hangover stories</a:t>
          </a:r>
          <a:endParaRPr lang="en-US" sz="1700" kern="1200" dirty="0">
            <a:solidFill>
              <a:schemeClr val="tx1"/>
            </a:solidFill>
          </a:endParaRPr>
        </a:p>
      </dsp:txBody>
      <dsp:txXfrm>
        <a:off x="0" y="1746880"/>
        <a:ext cx="4283242" cy="1161270"/>
      </dsp:txXfrm>
    </dsp:sp>
    <dsp:sp modelId="{9281B1C8-3257-472D-8572-A6D52F07C67F}">
      <dsp:nvSpPr>
        <dsp:cNvPr id="0" name=""/>
        <dsp:cNvSpPr/>
      </dsp:nvSpPr>
      <dsp:spPr>
        <a:xfrm>
          <a:off x="0" y="2908150"/>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Story owners/Domain Knowledge</a:t>
          </a:r>
          <a:endParaRPr lang="en-US" sz="2200" kern="1200" dirty="0">
            <a:solidFill>
              <a:schemeClr val="tx1"/>
            </a:solidFill>
          </a:endParaRPr>
        </a:p>
      </dsp:txBody>
      <dsp:txXfrm>
        <a:off x="25759" y="2933909"/>
        <a:ext cx="4231724" cy="476152"/>
      </dsp:txXfrm>
    </dsp:sp>
    <dsp:sp modelId="{01045BE9-F406-4AD5-ADD1-B944B472BC38}">
      <dsp:nvSpPr>
        <dsp:cNvPr id="0" name=""/>
        <dsp:cNvSpPr/>
      </dsp:nvSpPr>
      <dsp:spPr>
        <a:xfrm>
          <a:off x="0" y="3499180"/>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Iteration Theme</a:t>
          </a:r>
          <a:endParaRPr lang="en-US" sz="2200" kern="1200" dirty="0">
            <a:solidFill>
              <a:schemeClr val="tx1"/>
            </a:solidFill>
          </a:endParaRPr>
        </a:p>
      </dsp:txBody>
      <dsp:txXfrm>
        <a:off x="25759" y="3524939"/>
        <a:ext cx="4231724"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33CA9-442B-4A82-8021-C37517DB6024}">
      <dsp:nvSpPr>
        <dsp:cNvPr id="0" name=""/>
        <dsp:cNvSpPr/>
      </dsp:nvSpPr>
      <dsp:spPr>
        <a:xfrm>
          <a:off x="1729338" y="1111717"/>
          <a:ext cx="1358766" cy="1358766"/>
        </a:xfrm>
        <a:prstGeom prst="gear9">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Stories</a:t>
          </a:r>
          <a:endParaRPr lang="en-US" sz="1000" kern="1200" dirty="0"/>
        </a:p>
      </dsp:txBody>
      <dsp:txXfrm>
        <a:off x="2002510" y="1430001"/>
        <a:ext cx="812422" cy="698434"/>
      </dsp:txXfrm>
    </dsp:sp>
    <dsp:sp modelId="{8FF4CB8C-90F0-4204-9E0B-72B4510A8B43}">
      <dsp:nvSpPr>
        <dsp:cNvPr id="0" name=""/>
        <dsp:cNvSpPr/>
      </dsp:nvSpPr>
      <dsp:spPr>
        <a:xfrm>
          <a:off x="938783" y="790554"/>
          <a:ext cx="988193" cy="988193"/>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Capacity</a:t>
          </a:r>
          <a:endParaRPr lang="en-US" sz="1000" kern="1200" dirty="0"/>
        </a:p>
      </dsp:txBody>
      <dsp:txXfrm>
        <a:off x="1187564" y="1040838"/>
        <a:ext cx="490631" cy="487625"/>
      </dsp:txXfrm>
    </dsp:sp>
    <dsp:sp modelId="{B5AC4404-346F-4B93-9C13-D3546FCF4A7A}">
      <dsp:nvSpPr>
        <dsp:cNvPr id="0" name=""/>
        <dsp:cNvSpPr/>
      </dsp:nvSpPr>
      <dsp:spPr>
        <a:xfrm rot="20700000">
          <a:off x="1492273" y="108802"/>
          <a:ext cx="968228" cy="968228"/>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Theme</a:t>
          </a:r>
          <a:endParaRPr lang="en-US" sz="1000" kern="1200" dirty="0"/>
        </a:p>
      </dsp:txBody>
      <dsp:txXfrm rot="-20700000">
        <a:off x="1704633" y="321162"/>
        <a:ext cx="543506" cy="543506"/>
      </dsp:txXfrm>
    </dsp:sp>
    <dsp:sp modelId="{B257DB1A-5D59-4B19-A2A7-EADF1F0C9813}">
      <dsp:nvSpPr>
        <dsp:cNvPr id="0" name=""/>
        <dsp:cNvSpPr/>
      </dsp:nvSpPr>
      <dsp:spPr>
        <a:xfrm>
          <a:off x="1607030" y="916618"/>
          <a:ext cx="1739220" cy="1739220"/>
        </a:xfrm>
        <a:prstGeom prst="circularArrow">
          <a:avLst>
            <a:gd name="adj1" fmla="val 4688"/>
            <a:gd name="adj2" fmla="val 299029"/>
            <a:gd name="adj3" fmla="val 2452858"/>
            <a:gd name="adj4" fmla="val 16005100"/>
            <a:gd name="adj5" fmla="val 5469"/>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99858CA5-040D-4D02-A199-D0E6E4EFD22A}">
      <dsp:nvSpPr>
        <dsp:cNvPr id="0" name=""/>
        <dsp:cNvSpPr/>
      </dsp:nvSpPr>
      <dsp:spPr>
        <a:xfrm>
          <a:off x="763776" y="579302"/>
          <a:ext cx="1263652" cy="1263652"/>
        </a:xfrm>
        <a:prstGeom prst="leftCircularArrow">
          <a:avLst>
            <a:gd name="adj1" fmla="val 6452"/>
            <a:gd name="adj2" fmla="val 429999"/>
            <a:gd name="adj3" fmla="val 10489124"/>
            <a:gd name="adj4" fmla="val 14837806"/>
            <a:gd name="adj5" fmla="val 7527"/>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C465DFE8-7B64-4EF1-82F4-D3D804E32313}">
      <dsp:nvSpPr>
        <dsp:cNvPr id="0" name=""/>
        <dsp:cNvSpPr/>
      </dsp:nvSpPr>
      <dsp:spPr>
        <a:xfrm>
          <a:off x="1268312" y="-95878"/>
          <a:ext cx="1362471" cy="1362471"/>
        </a:xfrm>
        <a:prstGeom prst="circularArrow">
          <a:avLst>
            <a:gd name="adj1" fmla="val 5984"/>
            <a:gd name="adj2" fmla="val 394124"/>
            <a:gd name="adj3" fmla="val 13313824"/>
            <a:gd name="adj4" fmla="val 10508221"/>
            <a:gd name="adj5" fmla="val 6981"/>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194E475-9980-1943-896D-2C1EBB38F1DA}" type="datetimeFigureOut">
              <a:rPr lang="en-US" smtClean="0"/>
              <a:pPr/>
              <a:t>9/8/13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ED60C5-634D-AD43-9C4B-9F5ED9FE34E7}" type="slidenum">
              <a:rPr lang="en-US" smtClean="0"/>
              <a:pPr/>
              <a:t>‹#›</a:t>
            </a:fld>
            <a:endParaRPr lang="en-US"/>
          </a:p>
        </p:txBody>
      </p:sp>
    </p:spTree>
    <p:extLst>
      <p:ext uri="{BB962C8B-B14F-4D97-AF65-F5344CB8AC3E}">
        <p14:creationId xmlns:p14="http://schemas.microsoft.com/office/powerpoint/2010/main" val="3682637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DAA5BAC-51FB-844E-AD6B-CB25B17312AE}" type="slidenum">
              <a:rPr lang="en-US"/>
              <a:pPr/>
              <a:t>‹#›</a:t>
            </a:fld>
            <a:endParaRPr lang="en-US"/>
          </a:p>
        </p:txBody>
      </p:sp>
    </p:spTree>
    <p:extLst>
      <p:ext uri="{BB962C8B-B14F-4D97-AF65-F5344CB8AC3E}">
        <p14:creationId xmlns:p14="http://schemas.microsoft.com/office/powerpoint/2010/main" val="1732231214"/>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65" charset="0"/>
        <a:ea typeface="+mn-ea"/>
        <a:cs typeface="+mn-cs"/>
      </a:defRPr>
    </a:lvl1pPr>
    <a:lvl2pPr marL="4572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Agile Core, a module in Agile Fundamentals. This module is brought to you by ThoughtWorks Studios, makers of Mingle, Cruise, and Twist.</a:t>
            </a:r>
          </a:p>
          <a:p>
            <a:endParaRPr lang="en-US" dirty="0" smtClean="0"/>
          </a:p>
          <a:p>
            <a:r>
              <a:rPr lang="en-US" dirty="0" smtClean="0"/>
              <a:t>In this module, we will talk about some of the core concepts that make Agile what it is.  Rather than talk about software, we’re going to talk about Bill…</a:t>
            </a:r>
          </a:p>
          <a:p>
            <a:endParaRPr lang="en-US" dirty="0" smtClean="0"/>
          </a:p>
          <a:p>
            <a:r>
              <a:rPr lang="en-US" dirty="0" smtClean="0"/>
              <a:t>NEXT SLIDE</a:t>
            </a:r>
          </a:p>
          <a:p>
            <a:endParaRPr lang="en-US" dirty="0" smtClean="0"/>
          </a:p>
          <a:p>
            <a:r>
              <a:rPr lang="en-US" dirty="0" smtClean="0"/>
              <a:t>The Agile Core:  Story Based Development  &amp; Incremental Business Value</a:t>
            </a:r>
          </a:p>
          <a:p>
            <a:r>
              <a:rPr lang="en-US" dirty="0" smtClean="0"/>
              <a:t>User Stories, Use Cases and Scenarios</a:t>
            </a:r>
          </a:p>
          <a:p>
            <a:r>
              <a:rPr lang="en-US" dirty="0" smtClean="0"/>
              <a:t>Looking at the Big Picture – Is up front planning OK?</a:t>
            </a:r>
          </a:p>
          <a:p>
            <a:r>
              <a:rPr lang="en-US" dirty="0" smtClean="0"/>
              <a:t>“Good Enough” Software</a:t>
            </a:r>
          </a:p>
          <a:p>
            <a:r>
              <a:rPr lang="en-US" dirty="0" smtClean="0"/>
              <a:t>Release Early and Often</a:t>
            </a:r>
          </a:p>
          <a:p>
            <a:endParaRPr lang="en-US" dirty="0" smtClean="0"/>
          </a:p>
          <a:p>
            <a:r>
              <a:rPr lang="en-US" dirty="0" smtClean="0"/>
              <a:t>The story:</a:t>
            </a:r>
          </a:p>
          <a:p>
            <a:endParaRPr lang="en-US" dirty="0" smtClean="0"/>
          </a:p>
          <a:p>
            <a:r>
              <a:rPr lang="en-US" dirty="0" smtClean="0"/>
              <a:t> Actors and use cases – sterile</a:t>
            </a:r>
          </a:p>
          <a:p>
            <a:r>
              <a:rPr lang="en-US" dirty="0" smtClean="0"/>
              <a:t> Actors are causal, use cases state results of that causality</a:t>
            </a:r>
          </a:p>
          <a:p>
            <a:r>
              <a:rPr lang="en-US" dirty="0" smtClean="0"/>
              <a:t> Use cases are explanatory, and rarely include business value</a:t>
            </a:r>
          </a:p>
          <a:p>
            <a:r>
              <a:rPr lang="en-US" dirty="0" smtClean="0"/>
              <a:t> Storytellers, customers, and stories – comes alive</a:t>
            </a:r>
          </a:p>
          <a:p>
            <a:r>
              <a:rPr lang="en-US" dirty="0" smtClean="0"/>
              <a:t> Roles represent</a:t>
            </a:r>
          </a:p>
          <a:p>
            <a:r>
              <a:rPr lang="en-US" dirty="0" smtClean="0"/>
              <a:t> Stories are demanding, as well as explanatory</a:t>
            </a:r>
          </a:p>
          <a:p>
            <a:r>
              <a:rPr lang="en-US" dirty="0" smtClean="0"/>
              <a:t> Stories tell you why, as well as what</a:t>
            </a:r>
          </a:p>
          <a:p>
            <a:r>
              <a:rPr lang="en-US" dirty="0" smtClean="0"/>
              <a:t> Stories do NOT tell you HOW</a:t>
            </a:r>
          </a:p>
          <a:p>
            <a:r>
              <a:rPr lang="en-US" dirty="0" smtClean="0"/>
              <a:t> Storytellers share experience and needs</a:t>
            </a:r>
          </a:p>
          <a:p>
            <a:r>
              <a:rPr lang="en-US" dirty="0" smtClean="0"/>
              <a:t> The Big Picture – is it possible to know everything up front?</a:t>
            </a:r>
          </a:p>
          <a:p>
            <a:r>
              <a:rPr lang="en-US" dirty="0" smtClean="0"/>
              <a:t> has anyone had a house built? Remodeling done?</a:t>
            </a:r>
          </a:p>
          <a:p>
            <a:r>
              <a:rPr lang="en-US" dirty="0" smtClean="0"/>
              <a:t>Zeno’s Paradox of the Dichotomy</a:t>
            </a:r>
          </a:p>
          <a:p>
            <a:r>
              <a:rPr lang="en-US" dirty="0" smtClean="0"/>
              <a:t> http://en.wikipedia.org/wiki/Zeno%27s_paradoxes#The_dichotomy_paradox</a:t>
            </a:r>
          </a:p>
          <a:p>
            <a:r>
              <a:rPr lang="en-US" dirty="0" smtClean="0"/>
              <a:t> “That which is in locomotion must arrive at the half-way stage before it arrives at the goal.” ~Aristotle, Physics VI:9, 239b10</a:t>
            </a:r>
          </a:p>
          <a:p>
            <a:r>
              <a:rPr lang="en-US" dirty="0" smtClean="0"/>
              <a:t> “The perfect is the enemy of the good.” ~Voltaire</a:t>
            </a:r>
          </a:p>
          <a:p>
            <a:r>
              <a:rPr lang="en-US" dirty="0" smtClean="0"/>
              <a:t> Incremental, with constant review</a:t>
            </a:r>
          </a:p>
          <a:p>
            <a:r>
              <a:rPr lang="en-US" dirty="0" smtClean="0"/>
              <a:t> Fail fast, learn quickly, adapt - PDCA</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a:t>
            </a:fld>
            <a:endParaRPr lang="en-US"/>
          </a:p>
        </p:txBody>
      </p:sp>
    </p:spTree>
    <p:extLst>
      <p:ext uri="{BB962C8B-B14F-4D97-AF65-F5344CB8AC3E}">
        <p14:creationId xmlns:p14="http://schemas.microsoft.com/office/powerpoint/2010/main" val="3718213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Deliver working software frequently,</a:t>
            </a:r>
            <a:r>
              <a:rPr lang="en-US" baseline="0" dirty="0" smtClean="0"/>
              <a:t> from a couple of weeks to a couple of months with a preference to the shorter timescales.</a:t>
            </a:r>
          </a:p>
          <a:p>
            <a:endParaRPr lang="en-US" baseline="0" dirty="0" smtClean="0"/>
          </a:p>
          <a:p>
            <a:r>
              <a:rPr lang="en-US" baseline="0" dirty="0" smtClean="0"/>
              <a:t>Working software.</a:t>
            </a:r>
          </a:p>
          <a:p>
            <a:r>
              <a:rPr lang="en-US" baseline="0" dirty="0" smtClean="0"/>
              <a:t>Minimal marketable feature set</a:t>
            </a:r>
          </a:p>
          <a:p>
            <a:r>
              <a:rPr lang="en-US" baseline="0" dirty="0" smtClean="0"/>
              <a:t>Minimal viable product</a:t>
            </a:r>
          </a:p>
          <a:p>
            <a:endParaRPr lang="en-US" baseline="0"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11</a:t>
            </a:fld>
            <a:endParaRPr lang="en-US"/>
          </a:p>
        </p:txBody>
      </p:sp>
    </p:spTree>
    <p:extLst>
      <p:ext uri="{BB962C8B-B14F-4D97-AF65-F5344CB8AC3E}">
        <p14:creationId xmlns:p14="http://schemas.microsoft.com/office/powerpoint/2010/main" val="195288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just releasing</a:t>
            </a:r>
            <a:r>
              <a:rPr lang="en-US" baseline="0" dirty="0" smtClean="0"/>
              <a:t> to LIVE.</a:t>
            </a:r>
          </a:p>
          <a:p>
            <a:endParaRPr lang="en-US" dirty="0" smtClean="0"/>
          </a:p>
          <a:p>
            <a:r>
              <a:rPr lang="en-US" dirty="0" smtClean="0"/>
              <a:t>After each iteration.</a:t>
            </a:r>
          </a:p>
          <a:p>
            <a:r>
              <a:rPr lang="en-US" dirty="0" smtClean="0"/>
              <a:t>Not necessarily releasable.</a:t>
            </a:r>
          </a:p>
          <a:p>
            <a:endParaRPr lang="en-US"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12</a:t>
            </a:fld>
            <a:endParaRPr lang="en-US"/>
          </a:p>
        </p:txBody>
      </p:sp>
    </p:spTree>
    <p:extLst>
      <p:ext uri="{BB962C8B-B14F-4D97-AF65-F5344CB8AC3E}">
        <p14:creationId xmlns:p14="http://schemas.microsoft.com/office/powerpoint/2010/main" val="1606084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4F83115-EB21-234A-9E0D-8E141C7B0AE5}" type="slidenum">
              <a:rPr lang="en-US">
                <a:latin typeface="Arial" charset="0"/>
              </a:rPr>
              <a:pPr/>
              <a:t>13</a:t>
            </a:fld>
            <a:endParaRPr lang="en-US">
              <a:latin typeface="Arial" charset="0"/>
            </a:endParaRPr>
          </a:p>
        </p:txBody>
      </p:sp>
      <p:sp>
        <p:nvSpPr>
          <p:cNvPr id="105475" name="Rectangle 2"/>
          <p:cNvSpPr>
            <a:spLocks noGrp="1" noRot="1" noChangeAspect="1" noChangeArrowheads="1" noTextEdit="1"/>
          </p:cNvSpPr>
          <p:nvPr>
            <p:ph type="sldImg"/>
          </p:nvPr>
        </p:nvSpPr>
        <p:spPr>
          <a:xfrm>
            <a:off x="1144588" y="687388"/>
            <a:ext cx="4570412" cy="3427412"/>
          </a:xfrm>
          <a:ln/>
        </p:spPr>
      </p:sp>
      <p:sp>
        <p:nvSpPr>
          <p:cNvPr id="105476" name="Rectangle 3"/>
          <p:cNvSpPr>
            <a:spLocks noGrp="1" noChangeArrowheads="1"/>
          </p:cNvSpPr>
          <p:nvPr>
            <p:ph type="body" idx="1"/>
          </p:nvPr>
        </p:nvSpPr>
        <p:spPr>
          <a:xfrm>
            <a:off x="914401" y="4343401"/>
            <a:ext cx="5029200" cy="4113213"/>
          </a:xfrm>
          <a:noFill/>
          <a:ln/>
        </p:spPr>
        <p:txBody>
          <a:bodyPr lIns="0" tIns="0" rIns="0" bIns="0"/>
          <a:lstStyle/>
          <a:p>
            <a:pPr eaLnBrk="1" hangingPunct="1"/>
            <a:r>
              <a:rPr lang="en-AU" sz="800" b="0" u="none" dirty="0" smtClean="0">
                <a:latin typeface="Arial" charset="0"/>
                <a:ea typeface="ＭＳ Ｐゴシック" charset="-128"/>
                <a:cs typeface="ＭＳ Ｐゴシック" charset="-128"/>
              </a:rPr>
              <a:t>Do you release often here? Do you ever go beyond release</a:t>
            </a:r>
            <a:r>
              <a:rPr lang="en-AU" sz="800" b="0" u="none" baseline="0" dirty="0" smtClean="0">
                <a:latin typeface="Arial" charset="0"/>
                <a:ea typeface="ＭＳ Ｐゴシック" charset="-128"/>
                <a:cs typeface="ＭＳ Ｐゴシック" charset="-128"/>
              </a:rPr>
              <a:t> 1, or do you do the “big bang” thing?</a:t>
            </a:r>
            <a:endParaRPr lang="en-AU" sz="800" b="0" u="none" dirty="0">
              <a:latin typeface="Arial" charset="0"/>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This crosses many boundaries.  Let’s discuss.</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14</a:t>
            </a:fld>
            <a:endParaRPr lang="en-US"/>
          </a:p>
        </p:txBody>
      </p:sp>
    </p:spTree>
    <p:extLst>
      <p:ext uri="{BB962C8B-B14F-4D97-AF65-F5344CB8AC3E}">
        <p14:creationId xmlns:p14="http://schemas.microsoft.com/office/powerpoint/2010/main" val="60280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Business people and developers must work together daily throughout the project.</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15</a:t>
            </a:fld>
            <a:endParaRPr lang="en-US"/>
          </a:p>
        </p:txBody>
      </p:sp>
    </p:spTree>
    <p:extLst>
      <p:ext uri="{BB962C8B-B14F-4D97-AF65-F5344CB8AC3E}">
        <p14:creationId xmlns:p14="http://schemas.microsoft.com/office/powerpoint/2010/main" val="17674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most efficient and effective method</a:t>
            </a:r>
            <a:r>
              <a:rPr lang="en-US" baseline="0" dirty="0" smtClean="0"/>
              <a:t> of conveying information to and within a development team is face-to-face communication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16</a:t>
            </a:fld>
            <a:endParaRPr lang="en-US"/>
          </a:p>
        </p:txBody>
      </p:sp>
    </p:spTree>
    <p:extLst>
      <p:ext uri="{BB962C8B-B14F-4D97-AF65-F5344CB8AC3E}">
        <p14:creationId xmlns:p14="http://schemas.microsoft.com/office/powerpoint/2010/main" val="970916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5BB028-5E9D-A448-A394-735E39BA50A3}" type="slidenum">
              <a:rPr lang="en-GB">
                <a:ea typeface="ＭＳ Ｐゴシック" charset="-128"/>
                <a:cs typeface="ＭＳ Ｐゴシック" charset="-128"/>
              </a:rPr>
              <a:pPr fontAlgn="base">
                <a:spcBef>
                  <a:spcPct val="0"/>
                </a:spcBef>
                <a:spcAft>
                  <a:spcPct val="0"/>
                </a:spcAft>
                <a:defRPr/>
              </a:pPr>
              <a:t>17</a:t>
            </a:fld>
            <a:endParaRPr lang="en-GB">
              <a:ea typeface="ＭＳ Ｐゴシック" charset="-128"/>
              <a:cs typeface="ＭＳ Ｐゴシック" charset="-128"/>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smtClean="0"/>
          </a:p>
          <a:p>
            <a:r>
              <a:rPr lang="en-US" b="1" dirty="0" smtClean="0"/>
              <a:t>Low: 1 minutes</a:t>
            </a:r>
          </a:p>
          <a:p>
            <a:r>
              <a:rPr lang="en-US" b="1" dirty="0" smtClean="0"/>
              <a:t>High: 2 minutes</a:t>
            </a:r>
          </a:p>
          <a:p>
            <a:pPr eaLnBrk="1" hangingPunct="1">
              <a:spcBef>
                <a:spcPct val="0"/>
              </a:spcBef>
            </a:pPr>
            <a:endParaRPr lang="en-US" dirty="0">
              <a:ea typeface="ＭＳ Ｐゴシック" pitchFamily="24" charset="-128"/>
              <a:cs typeface="ＭＳ Ｐゴシック" pitchFamily="2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processes promote</a:t>
            </a:r>
            <a:r>
              <a:rPr lang="en-US" baseline="0" dirty="0" smtClean="0"/>
              <a:t> sustainable development. Sponsors, developers, users, should be able to maintain a constant pace indefinitely.</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18</a:t>
            </a:fld>
            <a:endParaRPr lang="en-US"/>
          </a:p>
        </p:txBody>
      </p:sp>
    </p:spTree>
    <p:extLst>
      <p:ext uri="{BB962C8B-B14F-4D97-AF65-F5344CB8AC3E}">
        <p14:creationId xmlns:p14="http://schemas.microsoft.com/office/powerpoint/2010/main" val="3163161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really want a consistent delivery pace, so we can</a:t>
            </a:r>
            <a:r>
              <a:rPr lang="en-US" baseline="0" dirty="0" smtClean="0"/>
              <a:t> have some consistency and predictability about the project. Of course, there will be changes for people out sick, vacation, etc., but as leaders we need to do all we can to achieve a sustainable pace.</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us to track velocity to understand how much</a:t>
            </a:r>
            <a:r>
              <a:rPr lang="en-US" baseline="0" dirty="0" smtClean="0"/>
              <a:t> work the team can get done, and make reasonable predictions about completing the project.</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20</a:t>
            </a:fld>
            <a:endParaRPr lang="en-US"/>
          </a:p>
        </p:txBody>
      </p:sp>
    </p:spTree>
    <p:extLst>
      <p:ext uri="{BB962C8B-B14F-4D97-AF65-F5344CB8AC3E}">
        <p14:creationId xmlns:p14="http://schemas.microsoft.com/office/powerpoint/2010/main" val="330631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12 principles that support the 4 Agile</a:t>
            </a:r>
            <a:r>
              <a:rPr lang="en-US" baseline="0" dirty="0" smtClean="0"/>
              <a:t> Manifesto value statements.</a:t>
            </a:r>
          </a:p>
          <a:p>
            <a:r>
              <a:rPr lang="en-US" baseline="0" dirty="0" smtClean="0"/>
              <a:t>Let’s talk through them and the practices that support them.</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a:t>
            </a:fld>
            <a:endParaRPr lang="en-US"/>
          </a:p>
        </p:txBody>
      </p:sp>
    </p:spTree>
    <p:extLst>
      <p:ext uri="{BB962C8B-B14F-4D97-AF65-F5344CB8AC3E}">
        <p14:creationId xmlns:p14="http://schemas.microsoft.com/office/powerpoint/2010/main" val="3848043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from a large (300 person) project I was involved with a</a:t>
            </a:r>
            <a:r>
              <a:rPr lang="en-US" baseline="0" dirty="0" smtClean="0"/>
              <a:t> couple of years ago (Ellarby). The project was behind, primarily due to the IT Executive team accepting more features than they knew could be delivered.</a:t>
            </a:r>
          </a:p>
          <a:p>
            <a:r>
              <a:rPr lang="en-US" baseline="0" dirty="0" smtClean="0"/>
              <a:t>Added Saturday as a “normal” workday through the end of the project (2-week iterations – 4 months). Velocity increased, but quickly dropped-off for only a 10% increase in velocity.</a:t>
            </a:r>
          </a:p>
          <a:p>
            <a:r>
              <a:rPr lang="en-US" baseline="0" dirty="0" smtClean="0"/>
              <a:t>Added Sunday “just through the end of the project” – 2 months.</a:t>
            </a:r>
          </a:p>
          <a:p>
            <a:r>
              <a:rPr lang="en-US" baseline="0" dirty="0" smtClean="0"/>
              <a:t>Velocity increased immediately, but again decreased over time.</a:t>
            </a:r>
          </a:p>
          <a:p>
            <a:r>
              <a:rPr lang="en-US" baseline="0" dirty="0" smtClean="0"/>
              <a:t>By adding 2 days (40% increase in capacity) they accomplished a 15% increase in velocity.</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attention</a:t>
            </a:r>
            <a:r>
              <a:rPr lang="en-US" baseline="0" dirty="0" smtClean="0"/>
              <a:t> to technical excellence and good design enhances quality.</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22</a:t>
            </a:fld>
            <a:endParaRPr lang="en-US"/>
          </a:p>
        </p:txBody>
      </p:sp>
    </p:spTree>
    <p:extLst>
      <p:ext uri="{BB962C8B-B14F-4D97-AF65-F5344CB8AC3E}">
        <p14:creationId xmlns:p14="http://schemas.microsoft.com/office/powerpoint/2010/main" val="28932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1144588" y="206375"/>
            <a:ext cx="4568825" cy="3427413"/>
          </a:xfrm>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Arial"/>
              <a:buChar char="•"/>
            </a:pPr>
            <a:r>
              <a:rPr lang="en-AU" dirty="0" smtClean="0"/>
              <a:t>With TD, the cost of change is increased.</a:t>
            </a:r>
          </a:p>
          <a:p>
            <a:pPr marL="171450" indent="-171450">
              <a:buFont typeface="Arial"/>
              <a:buChar char="•"/>
            </a:pPr>
            <a:r>
              <a:rPr lang="en-AU" dirty="0" smtClean="0"/>
              <a:t>What increases is:  Development time, Testing time, Error location, Error feedback ration</a:t>
            </a:r>
          </a:p>
          <a:p>
            <a:endParaRPr lang="en-AU" dirty="0" smtClean="0"/>
          </a:p>
          <a:p>
            <a:endParaRPr lang="en-AU" dirty="0" smtClean="0"/>
          </a:p>
          <a:p>
            <a:endParaRPr lang="en-AU" dirty="0" smtClean="0"/>
          </a:p>
          <a:p>
            <a:r>
              <a:rPr lang="en-AU" dirty="0" smtClean="0"/>
              <a:t>The</a:t>
            </a:r>
            <a:r>
              <a:rPr lang="en-AU" baseline="0" dirty="0" smtClean="0"/>
              <a:t> concept of Optimal cost of code change is a unquantifiable one within teams, but Agile practices all attempt to drive down the Actual cost of change towards the Optimal one. </a:t>
            </a:r>
          </a:p>
          <a:p>
            <a:r>
              <a:rPr lang="en-AU" baseline="0" dirty="0" smtClean="0"/>
              <a:t> Be aware that this cost of change is not tied specifically to pure development, but will impact analysis, testing and defect removal as well.  </a:t>
            </a:r>
          </a:p>
          <a:p>
            <a:endParaRPr lang="en-AU" baseline="0" dirty="0" smtClean="0"/>
          </a:p>
          <a:p>
            <a:endParaRPr lang="en-AU" dirty="0" smtClean="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06A248-7FEC-48D5-8B2A-E757DA159E1D}" type="slidenum">
              <a:rPr lang="en-AU" smtClean="0"/>
              <a:pPr/>
              <a:t>24</a:t>
            </a:fld>
            <a:endParaRPr lang="en-AU"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attention</a:t>
            </a:r>
            <a:r>
              <a:rPr lang="en-US" baseline="0" dirty="0" smtClean="0"/>
              <a:t> to technical excellence and good design enhances quality.</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25</a:t>
            </a:fld>
            <a:endParaRPr lang="en-US"/>
          </a:p>
        </p:txBody>
      </p:sp>
    </p:spTree>
    <p:extLst>
      <p:ext uri="{BB962C8B-B14F-4D97-AF65-F5344CB8AC3E}">
        <p14:creationId xmlns:p14="http://schemas.microsoft.com/office/powerpoint/2010/main" val="2893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Simplicity</a:t>
            </a:r>
            <a:r>
              <a:rPr lang="en-US" baseline="0" dirty="0" smtClean="0"/>
              <a:t> – the art of maximizing the amount of work not done – is essential.</a:t>
            </a:r>
          </a:p>
          <a:p>
            <a:endParaRPr lang="en-US" baseline="0" dirty="0" smtClean="0"/>
          </a:p>
          <a:p>
            <a:r>
              <a:rPr lang="en-US" baseline="0" dirty="0" smtClean="0"/>
              <a:t>JIT – requirements</a:t>
            </a:r>
          </a:p>
          <a:p>
            <a:r>
              <a:rPr lang="en-US" baseline="0" dirty="0" smtClean="0"/>
              <a:t>Evolutionary design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26</a:t>
            </a:fld>
            <a:endParaRPr lang="en-US"/>
          </a:p>
        </p:txBody>
      </p:sp>
    </p:spTree>
    <p:extLst>
      <p:ext uri="{BB962C8B-B14F-4D97-AF65-F5344CB8AC3E}">
        <p14:creationId xmlns:p14="http://schemas.microsoft.com/office/powerpoint/2010/main" val="3882124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05" indent="-214305"/>
            <a:r>
              <a:rPr lang="en-US" dirty="0" smtClean="0">
                <a:solidFill>
                  <a:schemeClr val="tx1"/>
                </a:solidFill>
              </a:rPr>
              <a:t>...a meeting held by a project team at the end of a project or process (often after an iteration) to discuss what was successful about the project or time period covered by that retrospective, what could be improved, and how to incorporate the successes and improvements in future iterations or projects.</a:t>
            </a:r>
            <a:endParaRPr lang="en-US" dirty="0" smtClean="0"/>
          </a:p>
          <a:p>
            <a:pPr marL="214305" indent="-214305"/>
            <a:r>
              <a:rPr lang="en-US" dirty="0" smtClean="0"/>
              <a:t>In </a:t>
            </a:r>
            <a:r>
              <a:rPr lang="en-US" dirty="0" smtClean="0">
                <a:solidFill>
                  <a:schemeClr val="tx1"/>
                </a:solidFill>
              </a:rPr>
              <a:t>agile development</a:t>
            </a:r>
            <a:r>
              <a:rPr lang="en-US" dirty="0" smtClean="0"/>
              <a:t> retrospectives play a very important role in iterative and incremental development. At the end of every iteration a retrospective is held to look for ways to improve the process for the next iteration.</a:t>
            </a:r>
          </a:p>
          <a:p>
            <a:endParaRPr lang="en-US" dirty="0"/>
          </a:p>
        </p:txBody>
      </p:sp>
    </p:spTree>
    <p:extLst>
      <p:ext uri="{BB962C8B-B14F-4D97-AF65-F5344CB8AC3E}">
        <p14:creationId xmlns:p14="http://schemas.microsoft.com/office/powerpoint/2010/main" val="234765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high</a:t>
            </a:r>
            <a:r>
              <a:rPr lang="en-US" baseline="0" dirty="0" smtClean="0"/>
              <a:t> level at the overall process.  </a:t>
            </a:r>
          </a:p>
          <a:p>
            <a:r>
              <a:rPr lang="en-US" baseline="0" dirty="0" smtClean="0"/>
              <a:t>We’ll go into detail about each of these phases later on.</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28</a:t>
            </a:fld>
            <a:endParaRPr lang="en-US"/>
          </a:p>
        </p:txBody>
      </p:sp>
    </p:spTree>
    <p:extLst>
      <p:ext uri="{BB962C8B-B14F-4D97-AF65-F5344CB8AC3E}">
        <p14:creationId xmlns:p14="http://schemas.microsoft.com/office/powerpoint/2010/main" val="199993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r>
              <a:rPr lang="en-GB" dirty="0" smtClean="0"/>
              <a:t>1 – 4 weeks</a:t>
            </a:r>
          </a:p>
          <a:p>
            <a:pPr lvl="1"/>
            <a:r>
              <a:rPr kumimoji="0" lang="en-US" sz="1200" b="0" i="0" u="none" strike="noStrike" cap="none" normalizeH="0" dirty="0" smtClean="0">
                <a:ln>
                  <a:noFill/>
                </a:ln>
                <a:solidFill>
                  <a:schemeClr val="tx1"/>
                </a:solidFill>
                <a:effectLst/>
                <a:latin typeface="Arial" charset="0"/>
                <a:ea typeface="ＭＳ Ｐゴシック" pitchFamily="-107" charset="-128"/>
              </a:rPr>
              <a:t>Shorter - more frequent change and increase transparency into issues and progress</a:t>
            </a:r>
          </a:p>
          <a:p>
            <a:pPr lvl="1"/>
            <a:r>
              <a:rPr lang="en-US" sz="1200" baseline="0" dirty="0" smtClean="0">
                <a:latin typeface="Arial" charset="0"/>
                <a:ea typeface="ＭＳ Ｐゴシック" pitchFamily="-107" charset="-128"/>
              </a:rPr>
              <a:t>Longer</a:t>
            </a:r>
            <a:r>
              <a:rPr lang="en-US" sz="1200" dirty="0" smtClean="0">
                <a:latin typeface="Arial" charset="0"/>
                <a:ea typeface="ＭＳ Ｐゴシック" pitchFamily="-107" charset="-128"/>
              </a:rPr>
              <a:t> - accommodate the communication overhead required for larger, multi-team projects</a:t>
            </a:r>
            <a:endParaRPr kumimoji="0" lang="en-US" sz="1200" b="0" i="0" u="none" strike="noStrike" cap="none" normalizeH="0" baseline="0" dirty="0" smtClean="0">
              <a:ln>
                <a:noFill/>
              </a:ln>
              <a:solidFill>
                <a:schemeClr val="tx1"/>
              </a:solidFill>
              <a:effectLst/>
              <a:latin typeface="Arial" charset="0"/>
              <a:ea typeface="ＭＳ Ｐゴシック" pitchFamily="-107" charset="-128"/>
            </a:endParaRPr>
          </a:p>
          <a:p>
            <a:r>
              <a:rPr lang="en-GB" dirty="0" smtClean="0"/>
              <a:t>Called</a:t>
            </a:r>
            <a:r>
              <a:rPr lang="en-GB" baseline="0" dirty="0" smtClean="0"/>
              <a:t> a Release</a:t>
            </a: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Repeating cycles of this stuff</a:t>
            </a:r>
          </a:p>
          <a:p>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12 principles behind the agile manifesto. Key points:</a:t>
            </a:r>
          </a:p>
          <a:p>
            <a:pPr>
              <a:buFont typeface="Arial" pitchFamily="34" charset="0"/>
              <a:buChar char="•"/>
            </a:pPr>
            <a:r>
              <a:rPr lang="en-US" dirty="0" smtClean="0"/>
              <a:t>Business value</a:t>
            </a:r>
          </a:p>
          <a:p>
            <a:pPr>
              <a:buFont typeface="Arial" pitchFamily="34" charset="0"/>
              <a:buChar char="•"/>
            </a:pPr>
            <a:r>
              <a:rPr lang="en-US" dirty="0" smtClean="0"/>
              <a:t>Deliver frequently</a:t>
            </a:r>
          </a:p>
          <a:p>
            <a:pPr>
              <a:buFont typeface="Arial" pitchFamily="34" charset="0"/>
              <a:buChar char="•"/>
            </a:pPr>
            <a:r>
              <a:rPr lang="en-US" dirty="0" smtClean="0"/>
              <a:t>Teamwork and collaboration</a:t>
            </a:r>
          </a:p>
          <a:p>
            <a:r>
              <a:rPr lang="en-US" dirty="0" smtClean="0"/>
              <a:t>These are woven through the fabric of these principles</a:t>
            </a:r>
          </a:p>
          <a:p>
            <a:endParaRPr lang="en-US" dirty="0" smtClean="0"/>
          </a:p>
          <a:p>
            <a:r>
              <a:rPr lang="en-US" dirty="0" smtClean="0"/>
              <a:t>Now let’s take</a:t>
            </a:r>
            <a:r>
              <a:rPr lang="en-US" baseline="0" dirty="0" smtClean="0"/>
              <a:t> a look at some of these, and how they can apply here (to the workshop attendees)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about UAT – psychologically, people want to “kick the tires”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Who does what on an Agile team.</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p:cNvSpPr>
          <p:nvPr>
            <p:ph type="sldImg"/>
          </p:nvPr>
        </p:nvSpPr>
        <p:spPr>
          <a:ln/>
        </p:spPr>
      </p:sp>
      <p:sp>
        <p:nvSpPr>
          <p:cNvPr id="166915" name="Notes Placeholder 2"/>
          <p:cNvSpPr>
            <a:spLocks noGrp="1"/>
          </p:cNvSpPr>
          <p:nvPr>
            <p:ph type="body" idx="1"/>
          </p:nvPr>
        </p:nvSpPr>
        <p:spPr>
          <a:noFill/>
          <a:ln/>
        </p:spPr>
        <p:txBody>
          <a:bodyPr/>
          <a:lstStyle/>
          <a:p>
            <a:r>
              <a:rPr lang="en-GB" baseline="0" dirty="0" smtClean="0"/>
              <a:t>PM is generally outward/management facing.</a:t>
            </a:r>
          </a:p>
          <a:p>
            <a:pPr lvl="1">
              <a:buFont typeface="Arial" pitchFamily="34" charset="0"/>
              <a:buChar char="•"/>
            </a:pPr>
            <a:r>
              <a:rPr lang="en-GB" baseline="0" dirty="0" smtClean="0"/>
              <a:t>Budget to </a:t>
            </a:r>
            <a:r>
              <a:rPr lang="en-GB" baseline="0" dirty="0" err="1" smtClean="0"/>
              <a:t>actuals</a:t>
            </a:r>
            <a:endParaRPr lang="en-GB" baseline="0" dirty="0" smtClean="0"/>
          </a:p>
          <a:p>
            <a:pPr lvl="1">
              <a:buFont typeface="Arial" pitchFamily="34" charset="0"/>
              <a:buChar char="•"/>
            </a:pPr>
            <a:r>
              <a:rPr lang="en-GB" baseline="0" dirty="0" smtClean="0"/>
              <a:t>Steering committee, sponsor communication/meetings</a:t>
            </a:r>
          </a:p>
          <a:p>
            <a:pPr lvl="1">
              <a:buFont typeface="Arial" pitchFamily="34" charset="0"/>
              <a:buChar char="•"/>
            </a:pPr>
            <a:r>
              <a:rPr lang="en-GB" baseline="0" dirty="0" smtClean="0"/>
              <a:t>Removes technical or resource obstacles</a:t>
            </a:r>
          </a:p>
          <a:p>
            <a:endParaRPr lang="en-GB"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smtClean="0"/>
              <a:t>IM –[CLICK]</a:t>
            </a:r>
            <a:r>
              <a:rPr lang="en-GB" dirty="0" smtClean="0"/>
              <a:t> Iteration Manager/Scrum</a:t>
            </a:r>
            <a:r>
              <a:rPr lang="en-GB" baseline="0" dirty="0" smtClean="0"/>
              <a:t> Master can be a different person or the same person as the PM</a:t>
            </a:r>
          </a:p>
          <a:p>
            <a:endParaRPr lang="en-GB" baseline="0" dirty="0" smtClean="0"/>
          </a:p>
          <a:p>
            <a:pPr lvl="1">
              <a:buFont typeface="Arial" pitchFamily="34" charset="0"/>
              <a:buChar char="•"/>
            </a:pPr>
            <a:r>
              <a:rPr lang="en-GB" baseline="0" dirty="0" smtClean="0"/>
              <a:t>is generally inward/team facing.  </a:t>
            </a:r>
          </a:p>
          <a:p>
            <a:pPr lvl="1">
              <a:buFont typeface="Arial" pitchFamily="34" charset="0"/>
              <a:buChar char="•"/>
            </a:pPr>
            <a:r>
              <a:rPr lang="en-GB" baseline="0" dirty="0" smtClean="0"/>
              <a:t>Facilitates team meetings – </a:t>
            </a:r>
            <a:r>
              <a:rPr lang="en-GB" baseline="0" dirty="0" err="1" smtClean="0"/>
              <a:t>standups</a:t>
            </a:r>
            <a:r>
              <a:rPr lang="en-GB" baseline="0" dirty="0" smtClean="0"/>
              <a:t>, IPM/IKO, retrospectives, showcase (</a:t>
            </a:r>
            <a:r>
              <a:rPr lang="en-GB" baseline="0" dirty="0" err="1" smtClean="0"/>
              <a:t>w</a:t>
            </a:r>
            <a:r>
              <a:rPr lang="en-GB" baseline="0" dirty="0" smtClean="0"/>
              <a:t> BA)</a:t>
            </a:r>
          </a:p>
          <a:p>
            <a:pPr lvl="1">
              <a:buFont typeface="Arial" pitchFamily="34" charset="0"/>
              <a:buChar char="•"/>
            </a:pPr>
            <a:r>
              <a:rPr lang="en-GB" baseline="0" dirty="0" smtClean="0"/>
              <a:t>Tracks velocity, capacity</a:t>
            </a:r>
          </a:p>
          <a:p>
            <a:pPr lvl="1">
              <a:buFont typeface="Arial" pitchFamily="34" charset="0"/>
              <a:buChar char="•"/>
            </a:pPr>
            <a:r>
              <a:rPr lang="en-GB" baseline="0" dirty="0" smtClean="0"/>
              <a:t>Manages the backlog.  Works with customer and BA to prioritize new stories</a:t>
            </a:r>
          </a:p>
          <a:p>
            <a:pPr lvl="1">
              <a:buFont typeface="Arial" pitchFamily="34" charset="0"/>
              <a:buChar char="•"/>
            </a:pPr>
            <a:r>
              <a:rPr lang="en-GB" baseline="0" dirty="0" smtClean="0"/>
              <a:t>Maintains card wall and other project radiators</a:t>
            </a:r>
          </a:p>
          <a:p>
            <a:pPr lvl="1">
              <a:buFont typeface="Arial" pitchFamily="34" charset="0"/>
              <a:buChar char="•"/>
            </a:pPr>
            <a:endParaRPr lang="en-GB" baseline="0"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dirty="0" smtClean="0"/>
              <a:t>#1 responsibility is</a:t>
            </a:r>
            <a:r>
              <a:rPr lang="en-GB" baseline="0" dirty="0" smtClean="0"/>
              <a:t> to truly understand the business needs, problems and..</a:t>
            </a:r>
          </a:p>
          <a:p>
            <a:pPr>
              <a:buFont typeface="Arial" pitchFamily="34" charset="0"/>
              <a:buNone/>
            </a:pPr>
            <a:r>
              <a:rPr lang="en-GB" baseline="0" dirty="0" smtClean="0"/>
              <a:t>Work with developers to propose solutions.</a:t>
            </a:r>
          </a:p>
          <a:p>
            <a:pPr>
              <a:buFont typeface="Arial" pitchFamily="34" charset="0"/>
              <a:buNone/>
            </a:pPr>
            <a:endParaRPr lang="en-GB" baseline="0" dirty="0" smtClean="0"/>
          </a:p>
          <a:p>
            <a:pPr>
              <a:buFont typeface="Arial" pitchFamily="34" charset="0"/>
              <a:buChar char="•"/>
            </a:pPr>
            <a:r>
              <a:rPr lang="en-GB" baseline="0" dirty="0" smtClean="0"/>
              <a:t>Facilitates sessions with business and stakeholders</a:t>
            </a:r>
          </a:p>
          <a:p>
            <a:pPr lvl="1">
              <a:buFont typeface="Arial" pitchFamily="34" charset="0"/>
              <a:buChar char="•"/>
            </a:pPr>
            <a:r>
              <a:rPr lang="en-GB" baseline="0" dirty="0" smtClean="0"/>
              <a:t>Requirements gathering</a:t>
            </a:r>
          </a:p>
          <a:p>
            <a:pPr lvl="1">
              <a:buFont typeface="Arial" pitchFamily="34" charset="0"/>
              <a:buChar char="•"/>
            </a:pPr>
            <a:r>
              <a:rPr lang="en-GB" baseline="0" dirty="0" smtClean="0"/>
              <a:t>Prioritization</a:t>
            </a:r>
          </a:p>
          <a:p>
            <a:pPr lvl="1">
              <a:buFont typeface="Arial" pitchFamily="34" charset="0"/>
              <a:buChar char="•"/>
            </a:pPr>
            <a:r>
              <a:rPr lang="en-GB" baseline="0" dirty="0" smtClean="0"/>
              <a:t>Showcases</a:t>
            </a:r>
          </a:p>
          <a:p>
            <a:pPr>
              <a:buFont typeface="Arial" pitchFamily="34" charset="0"/>
              <a:buChar char="•"/>
            </a:pPr>
            <a:r>
              <a:rPr lang="en-GB" baseline="0" dirty="0" smtClean="0"/>
              <a:t>Requirements elicitation</a:t>
            </a:r>
            <a:r>
              <a:rPr lang="en-GB" baseline="0" smtClean="0"/>
              <a:t>, elaboration, </a:t>
            </a:r>
            <a:endParaRPr lang="en-GB" baseline="0" dirty="0" smtClean="0"/>
          </a:p>
          <a:p>
            <a:pPr>
              <a:buFont typeface="Arial" pitchFamily="34" charset="0"/>
              <a:buChar char="•"/>
            </a:pPr>
            <a:r>
              <a:rPr lang="en-GB" baseline="0" dirty="0" smtClean="0"/>
              <a:t>Creates stories and development </a:t>
            </a:r>
            <a:r>
              <a:rPr lang="en-GB" baseline="0" dirty="0" err="1" smtClean="0"/>
              <a:t>artifacts</a:t>
            </a:r>
            <a:endParaRPr lang="en-GB" baseline="0" dirty="0" smtClean="0"/>
          </a:p>
          <a:p>
            <a:pPr>
              <a:buFont typeface="Arial" pitchFamily="34" charset="0"/>
              <a:buChar char="•"/>
            </a:pPr>
            <a:r>
              <a:rPr lang="en-GB" baseline="0" dirty="0" smtClean="0"/>
              <a:t>Writes acceptance criteria with the business/customer and QA</a:t>
            </a:r>
          </a:p>
          <a:p>
            <a:pPr>
              <a:buFont typeface="Arial" pitchFamily="34" charset="0"/>
              <a:buChar char="•"/>
            </a:pPr>
            <a:r>
              <a:rPr lang="en-GB" baseline="0" dirty="0" smtClean="0"/>
              <a:t>Works with developers and testers to clarify stories</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dirty="0" smtClean="0"/>
              <a:t>Facilitates sessions to design the most ‘usable’ design for all users</a:t>
            </a:r>
          </a:p>
          <a:p>
            <a:pPr lvl="1">
              <a:buFont typeface="Arial" pitchFamily="34" charset="0"/>
              <a:buNone/>
            </a:pPr>
            <a:r>
              <a:rPr lang="en-GB" dirty="0" smtClean="0"/>
              <a:t>Considers different</a:t>
            </a:r>
            <a:r>
              <a:rPr lang="en-GB" baseline="0" dirty="0" smtClean="0"/>
              <a:t> roles, users</a:t>
            </a:r>
          </a:p>
          <a:p>
            <a:pPr lvl="1">
              <a:buFont typeface="Arial" pitchFamily="34" charset="0"/>
              <a:buNone/>
            </a:pPr>
            <a:endParaRPr lang="en-GB" dirty="0" smtClean="0"/>
          </a:p>
          <a:p>
            <a:pPr>
              <a:buFont typeface="Arial" pitchFamily="34" charset="0"/>
              <a:buNone/>
            </a:pPr>
            <a:r>
              <a:rPr lang="en-GB" dirty="0" smtClean="0"/>
              <a:t>Usability is defined by 5 quality components:</a:t>
            </a:r>
          </a:p>
          <a:p>
            <a:pPr lvl="1">
              <a:buFont typeface="Arial" pitchFamily="34" charset="0"/>
              <a:buChar char="•"/>
            </a:pPr>
            <a:r>
              <a:rPr lang="en-GB" dirty="0" err="1" smtClean="0"/>
              <a:t>Learnability</a:t>
            </a:r>
            <a:endParaRPr lang="en-GB" dirty="0" smtClean="0"/>
          </a:p>
          <a:p>
            <a:pPr lvl="1">
              <a:buFont typeface="Arial" pitchFamily="34" charset="0"/>
              <a:buChar char="•"/>
            </a:pPr>
            <a:r>
              <a:rPr lang="en-GB" dirty="0" smtClean="0"/>
              <a:t>Efficiency</a:t>
            </a:r>
          </a:p>
          <a:p>
            <a:pPr lvl="1">
              <a:buFont typeface="Arial" pitchFamily="34" charset="0"/>
              <a:buChar char="•"/>
            </a:pPr>
            <a:r>
              <a:rPr lang="en-GB" dirty="0" err="1" smtClean="0"/>
              <a:t>Memorability</a:t>
            </a:r>
            <a:endParaRPr lang="en-GB" dirty="0" smtClean="0"/>
          </a:p>
          <a:p>
            <a:pPr lvl="1">
              <a:buFont typeface="Arial" pitchFamily="34" charset="0"/>
              <a:buChar char="•"/>
            </a:pPr>
            <a:r>
              <a:rPr lang="en-GB" dirty="0" smtClean="0"/>
              <a:t>Errors</a:t>
            </a:r>
          </a:p>
          <a:p>
            <a:pPr lvl="1">
              <a:buFont typeface="Arial" pitchFamily="34" charset="0"/>
              <a:buChar char="•"/>
            </a:pPr>
            <a:r>
              <a:rPr lang="en-GB" dirty="0" smtClean="0"/>
              <a:t>Satisfaction</a:t>
            </a: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Coding standards:</a:t>
            </a:r>
          </a:p>
          <a:p>
            <a:pPr marL="171450" marR="0" indent="-171450" algn="l" defTabSz="914400" rtl="0" eaLnBrk="1" fontAlgn="base" latinLnBrk="0" hangingPunct="1">
              <a:lnSpc>
                <a:spcPct val="100000"/>
              </a:lnSpc>
              <a:spcBef>
                <a:spcPct val="30000"/>
              </a:spcBef>
              <a:spcAft>
                <a:spcPct val="0"/>
              </a:spcAft>
              <a:buClrTx/>
              <a:buSzTx/>
              <a:buFont typeface="Arial"/>
              <a:buChar char="•"/>
              <a:tabLst/>
              <a:defRPr/>
            </a:pPr>
            <a:r>
              <a:rPr lang="en-US" sz="1200" kern="1200" dirty="0" smtClean="0">
                <a:solidFill>
                  <a:schemeClr val="tx1"/>
                </a:solidFill>
                <a:latin typeface="Arial" pitchFamily="-65" charset="0"/>
                <a:ea typeface="+mn-ea"/>
                <a:cs typeface="+mn-cs"/>
              </a:rPr>
              <a:t>Consistent style and format for source code</a:t>
            </a:r>
            <a:r>
              <a:rPr lang="en-US" sz="1200" kern="1200" baseline="0" dirty="0" smtClean="0">
                <a:solidFill>
                  <a:schemeClr val="tx1"/>
                </a:solidFill>
                <a:latin typeface="Arial" pitchFamily="-65" charset="0"/>
                <a:ea typeface="+mn-ea"/>
                <a:cs typeface="+mn-cs"/>
              </a:rPr>
              <a:t>, either </a:t>
            </a:r>
            <a:r>
              <a:rPr lang="en-US" sz="1200" kern="1200" dirty="0" smtClean="0">
                <a:solidFill>
                  <a:schemeClr val="tx1"/>
                </a:solidFill>
                <a:latin typeface="Arial" pitchFamily="-65" charset="0"/>
                <a:ea typeface="+mn-ea"/>
                <a:cs typeface="+mn-cs"/>
              </a:rPr>
              <a:t>standard conventions specified by the language vendor (e.g. The Code Conventions for the Java Programming Language, recommended by Sun) or custom defined by the team</a:t>
            </a:r>
          </a:p>
          <a:p>
            <a:pPr marL="171450" indent="-171450">
              <a:buFont typeface="Arial"/>
              <a:buChar char="•"/>
            </a:pPr>
            <a:r>
              <a:rPr lang="en-US" sz="1200" kern="1200" dirty="0" smtClean="0">
                <a:solidFill>
                  <a:schemeClr val="tx1"/>
                </a:solidFill>
                <a:latin typeface="Arial" pitchFamily="-65" charset="0"/>
                <a:ea typeface="+mn-ea"/>
                <a:cs typeface="+mn-cs"/>
              </a:rPr>
              <a:t>Design</a:t>
            </a:r>
            <a:r>
              <a:rPr lang="en-US" sz="1200" kern="1200" baseline="0" dirty="0" smtClean="0">
                <a:solidFill>
                  <a:schemeClr val="tx1"/>
                </a:solidFill>
                <a:latin typeface="Arial" pitchFamily="-65" charset="0"/>
                <a:ea typeface="+mn-ea"/>
                <a:cs typeface="+mn-cs"/>
              </a:rPr>
              <a:t> p</a:t>
            </a:r>
            <a:r>
              <a:rPr lang="en-US" sz="1200" kern="1200" dirty="0" smtClean="0">
                <a:solidFill>
                  <a:schemeClr val="tx1"/>
                </a:solidFill>
                <a:latin typeface="Arial" pitchFamily="-65" charset="0"/>
                <a:ea typeface="+mn-ea"/>
                <a:cs typeface="+mn-cs"/>
              </a:rPr>
              <a:t>atterns (avoid</a:t>
            </a:r>
            <a:r>
              <a:rPr lang="en-US" sz="1200" kern="1200" baseline="0" dirty="0" smtClean="0">
                <a:solidFill>
                  <a:schemeClr val="tx1"/>
                </a:solidFill>
                <a:latin typeface="Arial" pitchFamily="-65" charset="0"/>
                <a:ea typeface="+mn-ea"/>
                <a:cs typeface="+mn-cs"/>
              </a:rPr>
              <a:t> anti-patterns) and </a:t>
            </a:r>
            <a:r>
              <a:rPr lang="en-US" sz="1200" kern="1200" baseline="0" smtClean="0">
                <a:solidFill>
                  <a:schemeClr val="tx1"/>
                </a:solidFill>
                <a:latin typeface="Arial" pitchFamily="-65" charset="0"/>
                <a:ea typeface="+mn-ea"/>
                <a:cs typeface="+mn-cs"/>
              </a:rPr>
              <a:t>principles, such </a:t>
            </a:r>
            <a:r>
              <a:rPr lang="en-US" sz="1200" kern="1200" baseline="0" dirty="0" smtClean="0">
                <a:solidFill>
                  <a:schemeClr val="tx1"/>
                </a:solidFill>
                <a:latin typeface="Arial" pitchFamily="-65" charset="0"/>
                <a:ea typeface="+mn-ea"/>
                <a:cs typeface="+mn-cs"/>
              </a:rPr>
              <a:t>as SOLID</a:t>
            </a:r>
          </a:p>
        </p:txBody>
      </p:sp>
      <p:sp>
        <p:nvSpPr>
          <p:cNvPr id="4" name="Slide Number Placeholder 3"/>
          <p:cNvSpPr>
            <a:spLocks noGrp="1"/>
          </p:cNvSpPr>
          <p:nvPr>
            <p:ph type="sldNum" sz="quarter" idx="10"/>
          </p:nvPr>
        </p:nvSpPr>
        <p:spPr/>
        <p:txBody>
          <a:bodyPr/>
          <a:lstStyle/>
          <a:p>
            <a:fld id="{5DAA5BAC-51FB-844E-AD6B-CB25B17312AE}" type="slidenum">
              <a:rPr lang="en-US" smtClean="0"/>
              <a:pPr/>
              <a:t>41</a:t>
            </a:fld>
            <a:endParaRPr lang="en-US"/>
          </a:p>
        </p:txBody>
      </p:sp>
    </p:spTree>
    <p:extLst>
      <p:ext uri="{BB962C8B-B14F-4D97-AF65-F5344CB8AC3E}">
        <p14:creationId xmlns:p14="http://schemas.microsoft.com/office/powerpoint/2010/main" val="4209952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AU" dirty="0" smtClean="0"/>
              <a:t>Bottom line, PM is outward facing.</a:t>
            </a:r>
          </a:p>
          <a:p>
            <a:pPr eaLnBrk="1" hangingPunct="1">
              <a:spcBef>
                <a:spcPct val="0"/>
              </a:spcBef>
            </a:pPr>
            <a:endParaRPr lang="en-AU" dirty="0" smtClean="0"/>
          </a:p>
          <a:p>
            <a:pPr eaLnBrk="1" hangingPunct="1">
              <a:spcBef>
                <a:spcPct val="0"/>
              </a:spcBef>
            </a:pPr>
            <a:r>
              <a:rPr lang="en-US" sz="1200" dirty="0" smtClean="0"/>
              <a:t>Supporting teams – environments, deployments, data, documentation, </a:t>
            </a:r>
          </a:p>
          <a:p>
            <a:pPr eaLnBrk="1" hangingPunct="1">
              <a:spcBef>
                <a:spcPct val="0"/>
              </a:spcBef>
            </a:pPr>
            <a:r>
              <a:rPr lang="en-US" sz="1200" dirty="0" smtClean="0"/>
              <a:t>Stakeholders</a:t>
            </a:r>
          </a:p>
          <a:p>
            <a:pPr eaLnBrk="1" hangingPunct="1">
              <a:spcBef>
                <a:spcPct val="0"/>
              </a:spcBef>
            </a:pPr>
            <a:r>
              <a:rPr lang="en-US" sz="1200" dirty="0" smtClean="0"/>
              <a:t>Executive or Steering committees</a:t>
            </a:r>
            <a:endParaRPr lang="en-US" sz="900" dirty="0" smtClean="0"/>
          </a:p>
          <a:p>
            <a:pPr eaLnBrk="1" hangingPunct="1">
              <a:spcBef>
                <a:spcPct val="0"/>
              </a:spcBef>
            </a:pPr>
            <a:endParaRPr lang="en-US" b="1" dirty="0" smtClean="0">
              <a:solidFill>
                <a:srgbClr val="FF0000"/>
              </a:solidFill>
            </a:endParaRPr>
          </a:p>
          <a:p>
            <a:pPr eaLnBrk="1" hangingPunct="1">
              <a:spcBef>
                <a:spcPct val="0"/>
              </a:spcBef>
            </a:pPr>
            <a:r>
              <a:rPr lang="en-US" b="1" dirty="0" smtClean="0">
                <a:solidFill>
                  <a:srgbClr val="FF0000"/>
                </a:solidFill>
              </a:rPr>
              <a:t>Low: 1 min</a:t>
            </a:r>
          </a:p>
          <a:p>
            <a:pPr eaLnBrk="1" hangingPunct="1">
              <a:spcBef>
                <a:spcPct val="0"/>
              </a:spcBef>
            </a:pPr>
            <a:r>
              <a:rPr lang="en-US" b="1" dirty="0" smtClean="0">
                <a:solidFill>
                  <a:srgbClr val="FF0000"/>
                </a:solidFill>
              </a:rPr>
              <a:t>High: 3 min</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43</a:t>
            </a:fld>
            <a:endParaRPr lang="en-US"/>
          </a:p>
        </p:txBody>
      </p:sp>
    </p:spTree>
    <p:extLst>
      <p:ext uri="{BB962C8B-B14F-4D97-AF65-F5344CB8AC3E}">
        <p14:creationId xmlns:p14="http://schemas.microsoft.com/office/powerpoint/2010/main" val="381674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highest priority is to satisfy</a:t>
            </a:r>
            <a:r>
              <a:rPr lang="en-US" baseline="0" dirty="0" smtClean="0"/>
              <a:t> the customer through early and continuous delivery of valuable software</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a:t>
            </a:fld>
            <a:endParaRPr lang="en-US"/>
          </a:p>
        </p:txBody>
      </p:sp>
    </p:spTree>
    <p:extLst>
      <p:ext uri="{BB962C8B-B14F-4D97-AF65-F5344CB8AC3E}">
        <p14:creationId xmlns:p14="http://schemas.microsoft.com/office/powerpoint/2010/main" val="195288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20638" indent="-1588" eaLnBrk="1" hangingPunct="1">
              <a:defRPr/>
            </a:pPr>
            <a:r>
              <a:rPr lang="en-US" dirty="0" smtClean="0">
                <a:solidFill>
                  <a:srgbClr val="4F1414"/>
                </a:solidFill>
              </a:rPr>
              <a:t>Represents a particular area of the business (e.g. sales / marketing, legal / compliance, etc.) during the lifetime of the project</a:t>
            </a:r>
          </a:p>
          <a:p>
            <a:pPr marL="20638" indent="-1588" eaLnBrk="1" hangingPunct="1">
              <a:defRPr/>
            </a:pPr>
            <a:r>
              <a:rPr lang="en-US" dirty="0" smtClean="0">
                <a:solidFill>
                  <a:srgbClr val="4F1414"/>
                </a:solidFill>
              </a:rPr>
              <a:t>Participates in key activities, e.g. inception, release planning, showcases, etc.</a:t>
            </a:r>
          </a:p>
          <a:p>
            <a:pPr>
              <a:defRPr/>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p:cNvSpPr>
          <p:nvPr>
            <p:ph type="sldImg"/>
          </p:nvPr>
        </p:nvSpPr>
        <p:spPr>
          <a:ln/>
        </p:spPr>
      </p:sp>
      <p:sp>
        <p:nvSpPr>
          <p:cNvPr id="175107" name="Notes Placeholder 2"/>
          <p:cNvSpPr>
            <a:spLocks noGrp="1"/>
          </p:cNvSpPr>
          <p:nvPr>
            <p:ph type="body" idx="1"/>
          </p:nvPr>
        </p:nvSpPr>
        <p:spPr>
          <a:noFill/>
          <a:ln/>
        </p:spPr>
        <p:txBody>
          <a:bodyPr/>
          <a:lstStyle/>
          <a:p>
            <a:pPr eaLnBrk="1" hangingPunct="1"/>
            <a:r>
              <a:rPr lang="en-US" smtClean="0">
                <a:solidFill>
                  <a:srgbClr val="4F1414"/>
                </a:solidFill>
              </a:rPr>
              <a:t>Represents a particular area of the wider delivery team (e.g. Operations)</a:t>
            </a:r>
          </a:p>
          <a:p>
            <a:pPr eaLnBrk="1" hangingPunct="1"/>
            <a:r>
              <a:rPr lang="en-US" smtClean="0">
                <a:solidFill>
                  <a:srgbClr val="4F1414"/>
                </a:solidFill>
              </a:rPr>
              <a:t>Participates in key activities, e.g. inception, release planning, showcases, etc.</a:t>
            </a:r>
          </a:p>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put a value statement in each story.</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6</a:t>
            </a:fld>
            <a:endParaRPr lang="en-US"/>
          </a:p>
        </p:txBody>
      </p:sp>
    </p:spTree>
    <p:extLst>
      <p:ext uri="{BB962C8B-B14F-4D97-AF65-F5344CB8AC3E}">
        <p14:creationId xmlns:p14="http://schemas.microsoft.com/office/powerpoint/2010/main" val="159155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insure we are always delivering business value, we:</a:t>
            </a:r>
          </a:p>
          <a:p>
            <a:endParaRPr lang="en-US" dirty="0" smtClean="0"/>
          </a:p>
          <a:p>
            <a:r>
              <a:rPr lang="en-US" dirty="0" smtClean="0"/>
              <a:t>Define Scenarios based</a:t>
            </a:r>
            <a:r>
              <a:rPr lang="en-US" baseline="0" dirty="0" smtClean="0"/>
              <a:t> on business usage</a:t>
            </a:r>
          </a:p>
          <a:p>
            <a:r>
              <a:rPr lang="en-US" baseline="0" dirty="0" smtClean="0"/>
              <a:t>Showcase work often to get the feedback</a:t>
            </a:r>
          </a:p>
          <a:p>
            <a:r>
              <a:rPr lang="en-US" baseline="0" dirty="0" smtClean="0"/>
              <a:t>Provide an environment for folks to ‘test the tires’.  Run through their work. Scenarios.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7</a:t>
            </a:fld>
            <a:endParaRPr lang="en-US"/>
          </a:p>
        </p:txBody>
      </p:sp>
    </p:spTree>
    <p:extLst>
      <p:ext uri="{BB962C8B-B14F-4D97-AF65-F5344CB8AC3E}">
        <p14:creationId xmlns:p14="http://schemas.microsoft.com/office/powerpoint/2010/main" val="263221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changing requirements, even late in development.  Agile processes harness change for the customer’s competitive advantage.</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a:t>
            </a:fld>
            <a:endParaRPr lang="en-US"/>
          </a:p>
        </p:txBody>
      </p:sp>
    </p:spTree>
    <p:extLst>
      <p:ext uri="{BB962C8B-B14F-4D97-AF65-F5344CB8AC3E}">
        <p14:creationId xmlns:p14="http://schemas.microsoft.com/office/powerpoint/2010/main" val="195288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Release</a:t>
            </a:r>
            <a:r>
              <a:rPr lang="en-US" baseline="0" dirty="0" smtClean="0"/>
              <a:t> planning feed iteration planning with new stories or planned stories</a:t>
            </a:r>
          </a:p>
          <a:p>
            <a:r>
              <a:rPr lang="en-US" baseline="0" dirty="0" smtClean="0"/>
              <a:t>Iteration planning feeds the iteration with the actual stories you will work on.</a:t>
            </a:r>
          </a:p>
          <a:p>
            <a:r>
              <a:rPr lang="en-US" baseline="0" dirty="0" smtClean="0"/>
              <a:t>The iteration feeds back to Release Planning with feedback stories or defects.</a:t>
            </a:r>
          </a:p>
          <a:p>
            <a:r>
              <a:rPr lang="en-US" baseline="0" dirty="0" smtClean="0"/>
              <a:t>The iteration feeds Iteration Planning with feedback stories or defects or changes to process.</a:t>
            </a:r>
            <a:endParaRPr lang="en-US" dirty="0"/>
          </a:p>
        </p:txBody>
      </p:sp>
      <p:sp>
        <p:nvSpPr>
          <p:cNvPr id="4" name="Slide Number Placeholder 3"/>
          <p:cNvSpPr>
            <a:spLocks noGrp="1"/>
          </p:cNvSpPr>
          <p:nvPr>
            <p:ph type="sldNum" sz="quarter" idx="10"/>
          </p:nvPr>
        </p:nvSpPr>
        <p:spPr/>
        <p:txBody>
          <a:bodyPr/>
          <a:lstStyle/>
          <a:p>
            <a:fld id="{8F30CE6C-F019-44E2-824B-B1A106D47AC0}"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Planning for the next immediate</a:t>
            </a:r>
            <a:r>
              <a:rPr lang="en-US" baseline="0" dirty="0" smtClean="0"/>
              <a:t> iteration should be detailed and may even pre-task out stories.</a:t>
            </a:r>
          </a:p>
          <a:p>
            <a:pPr marL="171450" indent="-171450">
              <a:buFont typeface="Arial"/>
              <a:buChar char="•"/>
            </a:pPr>
            <a:r>
              <a:rPr lang="en-US" baseline="0" dirty="0" smtClean="0"/>
              <a:t>Rolling look ahead planning – Mike Cohn – looks out 3+ iterations.  Planning for cross team dependencies, distributed dependencies, etc.</a:t>
            </a:r>
            <a:endParaRPr lang="en-US" dirty="0" smtClean="0"/>
          </a:p>
          <a:p>
            <a:pPr marL="171450" indent="-171450">
              <a:buFont typeface="Arial"/>
              <a:buChar char="•"/>
            </a:pPr>
            <a:r>
              <a:rPr lang="en-US" dirty="0" smtClean="0"/>
              <a:t>Iterations</a:t>
            </a:r>
            <a:r>
              <a:rPr lang="en-US" baseline="0" dirty="0" smtClean="0"/>
              <a:t> should not change once started.  </a:t>
            </a:r>
            <a:r>
              <a:rPr lang="en-US" b="1" baseline="0" dirty="0" smtClean="0"/>
              <a:t>Wondering about this bullet?</a:t>
            </a:r>
            <a:endParaRPr lang="en-US" baseline="0" dirty="0" smtClean="0"/>
          </a:p>
          <a:p>
            <a:pPr marL="171450" indent="-171450">
              <a:buFont typeface="Arial"/>
              <a:buChar char="•"/>
            </a:pPr>
            <a:r>
              <a:rPr lang="en-US" baseline="0" dirty="0" smtClean="0"/>
              <a:t>Stories can be pulled in if all work is complete, but stories should not be changed mid iteration.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10</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9/8/13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ransition xmlns:p14="http://schemas.microsoft.com/office/powerpoint/2010/main" spd="slow">
    <p:fade thruBlk="1"/>
  </p:transition>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bin"/><Relationship Id="rId5"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9" Type="http://schemas.openxmlformats.org/officeDocument/2006/relationships/image" Target="../media/image20.jpeg"/><Relationship Id="rId20" Type="http://schemas.openxmlformats.org/officeDocument/2006/relationships/image" Target="../media/image31.jpeg"/><Relationship Id="rId10" Type="http://schemas.openxmlformats.org/officeDocument/2006/relationships/image" Target="../media/image21.jpeg"/><Relationship Id="rId11" Type="http://schemas.openxmlformats.org/officeDocument/2006/relationships/image" Target="../media/image22.jpeg"/><Relationship Id="rId12" Type="http://schemas.openxmlformats.org/officeDocument/2006/relationships/image" Target="../media/image23.jpeg"/><Relationship Id="rId13" Type="http://schemas.openxmlformats.org/officeDocument/2006/relationships/image" Target="../media/image24.jpeg"/><Relationship Id="rId14" Type="http://schemas.openxmlformats.org/officeDocument/2006/relationships/image" Target="../media/image25.jpeg"/><Relationship Id="rId15" Type="http://schemas.openxmlformats.org/officeDocument/2006/relationships/image" Target="../media/image26.png"/><Relationship Id="rId16" Type="http://schemas.openxmlformats.org/officeDocument/2006/relationships/image" Target="../media/image27.jpeg"/><Relationship Id="rId17" Type="http://schemas.openxmlformats.org/officeDocument/2006/relationships/image" Target="../media/image28.jpeg"/><Relationship Id="rId18" Type="http://schemas.openxmlformats.org/officeDocument/2006/relationships/image" Target="../media/image29.jpeg"/><Relationship Id="rId19"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Agile </a:t>
            </a:r>
            <a:r>
              <a:rPr lang="en-US" dirty="0" smtClean="0"/>
              <a:t>Core</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62206228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Iteration planning: input</a:t>
            </a:r>
            <a:endParaRPr lang="en-US" dirty="0"/>
          </a:p>
        </p:txBody>
      </p:sp>
      <p:sp>
        <p:nvSpPr>
          <p:cNvPr id="8" name="Down Arrow 7"/>
          <p:cNvSpPr/>
          <p:nvPr/>
        </p:nvSpPr>
        <p:spPr>
          <a:xfrm>
            <a:off x="4357686" y="4468155"/>
            <a:ext cx="500066" cy="428628"/>
          </a:xfrm>
          <a:prstGeom prst="downArrow">
            <a:avLst>
              <a:gd name="adj1" fmla="val 50000"/>
              <a:gd name="adj2" fmla="val 52813"/>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graphicFrame>
        <p:nvGraphicFramePr>
          <p:cNvPr id="11" name="Diagram 10"/>
          <p:cNvGraphicFramePr/>
          <p:nvPr/>
        </p:nvGraphicFramePr>
        <p:xfrm>
          <a:off x="850234" y="1219200"/>
          <a:ext cx="42832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15"/>
          <p:cNvGrpSpPr/>
          <p:nvPr/>
        </p:nvGrpSpPr>
        <p:grpSpPr>
          <a:xfrm>
            <a:off x="5149518" y="1934412"/>
            <a:ext cx="3705726" cy="3533875"/>
            <a:chOff x="5149518" y="2252579"/>
            <a:chExt cx="3705726" cy="3533875"/>
          </a:xfrm>
        </p:grpSpPr>
        <p:graphicFrame>
          <p:nvGraphicFramePr>
            <p:cNvPr id="14" name="Diagram 13"/>
            <p:cNvGraphicFramePr/>
            <p:nvPr/>
          </p:nvGraphicFramePr>
          <p:xfrm>
            <a:off x="5149518" y="2252579"/>
            <a:ext cx="3705726" cy="24704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Right Arrow 11"/>
            <p:cNvSpPr/>
            <p:nvPr/>
          </p:nvSpPr>
          <p:spPr>
            <a:xfrm>
              <a:off x="5358065" y="3272593"/>
              <a:ext cx="577516" cy="705853"/>
            </a:xfrm>
            <a:prstGeom prst="rightArrow">
              <a:avLst/>
            </a:prstGeom>
            <a:solidFill>
              <a:srgbClr val="C4A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288504" y="4709236"/>
              <a:ext cx="1625766" cy="1077218"/>
            </a:xfrm>
            <a:prstGeom prst="rect">
              <a:avLst/>
            </a:prstGeom>
            <a:noFill/>
          </p:spPr>
          <p:txBody>
            <a:bodyPr wrap="none" rtlCol="0">
              <a:spAutoFit/>
            </a:bodyPr>
            <a:lstStyle/>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Iteration</a:t>
              </a:r>
            </a:p>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Planning</a:t>
              </a:r>
              <a:endParaRPr lang="en-US" sz="3200" dirty="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endParaRPr>
            </a:p>
          </p:txBody>
        </p:sp>
      </p:grpSp>
    </p:spTree>
    <p:extLst>
      <p:ext uri="{BB962C8B-B14F-4D97-AF65-F5344CB8AC3E}">
        <p14:creationId xmlns:p14="http://schemas.microsoft.com/office/powerpoint/2010/main" val="29729691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2348880"/>
            <a:ext cx="6720408" cy="1107996"/>
          </a:xfrm>
          <a:prstGeom prst="rect">
            <a:avLst/>
          </a:prstGeom>
          <a:noFill/>
        </p:spPr>
        <p:txBody>
          <a:bodyPr wrap="square" rtlCol="0">
            <a:spAutoFit/>
          </a:bodyPr>
          <a:lstStyle/>
          <a:p>
            <a:r>
              <a:rPr lang="en-US" sz="6600" b="1" dirty="0" smtClean="0">
                <a:solidFill>
                  <a:srgbClr val="FF6600"/>
                </a:solidFill>
                <a:latin typeface="Calibri"/>
                <a:cs typeface="Calibri"/>
              </a:rPr>
              <a:t>Frequent Releases</a:t>
            </a:r>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202754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software</a:t>
            </a:r>
            <a:endParaRPr lang="en-US" dirty="0"/>
          </a:p>
        </p:txBody>
      </p:sp>
      <p:pic>
        <p:nvPicPr>
          <p:cNvPr id="4" name="Picture 2" descr="6784D7C3-801D-46AB-A10E-1C3F51A48FB9"/>
          <p:cNvPicPr>
            <a:picLocks noChangeAspect="1" noChangeArrowheads="1"/>
          </p:cNvPicPr>
          <p:nvPr/>
        </p:nvPicPr>
        <p:blipFill>
          <a:blip r:embed="rId3"/>
          <a:srcRect/>
          <a:stretch>
            <a:fillRect/>
          </a:stretch>
        </p:blipFill>
        <p:spPr bwMode="auto">
          <a:xfrm>
            <a:off x="1683774" y="1524000"/>
            <a:ext cx="5250426" cy="4036194"/>
          </a:xfrm>
          <a:prstGeom prst="rect">
            <a:avLst/>
          </a:prstGeom>
          <a:noFill/>
          <a:ln w="9525">
            <a:noFill/>
            <a:miter lim="800000"/>
            <a:headEnd/>
            <a:tailEnd/>
          </a:ln>
        </p:spPr>
      </p:pic>
    </p:spTree>
    <p:extLst>
      <p:ext uri="{BB962C8B-B14F-4D97-AF65-F5344CB8AC3E}">
        <p14:creationId xmlns:p14="http://schemas.microsoft.com/office/powerpoint/2010/main" val="3237308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High-level Release Plan</a:t>
            </a:r>
            <a:endParaRPr lang="en-AU">
              <a:ea typeface="ＭＳ Ｐゴシック" charset="-128"/>
              <a:cs typeface="ＭＳ Ｐゴシック" charset="-128"/>
            </a:endParaRPr>
          </a:p>
        </p:txBody>
      </p:sp>
      <p:sp>
        <p:nvSpPr>
          <p:cNvPr id="44" name="Slide Number Placeholder 43"/>
          <p:cNvSpPr>
            <a:spLocks noGrp="1"/>
          </p:cNvSpPr>
          <p:nvPr>
            <p:ph type="sldNum" sz="quarter" idx="12"/>
          </p:nvPr>
        </p:nvSpPr>
        <p:spPr>
          <a:xfrm>
            <a:off x="6553200" y="6356350"/>
            <a:ext cx="2133600" cy="365125"/>
          </a:xfrm>
          <a:prstGeom prst="rect">
            <a:avLst/>
          </a:prstGeom>
        </p:spPr>
        <p:txBody>
          <a:bodyPr/>
          <a:lstStyle/>
          <a:p>
            <a:fld id="{E4352EBD-05AA-DC46-84E6-B47C6C7AC4A8}" type="slidenum">
              <a:rPr lang="en-AU" smtClean="0"/>
              <a:pPr/>
              <a:t>13</a:t>
            </a:fld>
            <a:endParaRPr lang="en-AU"/>
          </a:p>
        </p:txBody>
      </p:sp>
      <p:sp>
        <p:nvSpPr>
          <p:cNvPr id="373763" name="Text Box 3"/>
          <p:cNvSpPr txBox="1">
            <a:spLocks noChangeArrowheads="1"/>
          </p:cNvSpPr>
          <p:nvPr/>
        </p:nvSpPr>
        <p:spPr bwMode="auto">
          <a:xfrm>
            <a:off x="4366080" y="6288680"/>
            <a:ext cx="1698512" cy="221864"/>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wrap="square" lIns="17982" tIns="10789" rIns="17982" bIns="10789">
            <a:prstTxWarp prst="textNoShape">
              <a:avLst/>
            </a:prstTxWarp>
            <a:spAutoFit/>
          </a:bodyPr>
          <a:lstStyle/>
          <a:p>
            <a:pPr algn="ctr">
              <a:defRPr/>
            </a:pPr>
            <a:r>
              <a:rPr lang="en-AU" sz="1300" dirty="0" smtClean="0">
                <a:solidFill>
                  <a:schemeClr val="tx1"/>
                </a:solidFill>
                <a:latin typeface="Verdana" pitchFamily="-110" charset="0"/>
              </a:rPr>
              <a:t>Development </a:t>
            </a:r>
            <a:r>
              <a:rPr lang="en-AU" sz="1300" dirty="0">
                <a:solidFill>
                  <a:schemeClr val="tx1"/>
                </a:solidFill>
                <a:latin typeface="Verdana" pitchFamily="-110" charset="0"/>
              </a:rPr>
              <a:t>Goal</a:t>
            </a:r>
          </a:p>
        </p:txBody>
      </p:sp>
      <p:sp>
        <p:nvSpPr>
          <p:cNvPr id="373764" name="Text Box 4"/>
          <p:cNvSpPr txBox="1">
            <a:spLocks noChangeArrowheads="1"/>
          </p:cNvSpPr>
          <p:nvPr/>
        </p:nvSpPr>
        <p:spPr bwMode="auto">
          <a:xfrm>
            <a:off x="6311674" y="6301704"/>
            <a:ext cx="2037216" cy="222841"/>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square" lIns="17982" tIns="10789" rIns="17982" bIns="10789">
            <a:prstTxWarp prst="textNoShape">
              <a:avLst/>
            </a:prstTxWarp>
            <a:spAutoFit/>
          </a:bodyPr>
          <a:lstStyle/>
          <a:p>
            <a:pPr algn="ctr">
              <a:defRPr/>
            </a:pPr>
            <a:r>
              <a:rPr lang="en-AU" sz="1300" dirty="0">
                <a:solidFill>
                  <a:srgbClr val="FF0000"/>
                </a:solidFill>
                <a:latin typeface="Verdana" pitchFamily="-110" charset="0"/>
              </a:rPr>
              <a:t>Delivery Constraint</a:t>
            </a:r>
            <a:endParaRPr lang="en-AU" sz="1300" b="1" dirty="0">
              <a:solidFill>
                <a:srgbClr val="FF0000"/>
              </a:solidFill>
              <a:latin typeface="Verdana" pitchFamily="-110" charset="0"/>
            </a:endParaRPr>
          </a:p>
        </p:txBody>
      </p:sp>
      <p:sp>
        <p:nvSpPr>
          <p:cNvPr id="104453" name="AutoShape 5"/>
          <p:cNvSpPr>
            <a:spLocks noChangeArrowheads="1"/>
          </p:cNvSpPr>
          <p:nvPr/>
        </p:nvSpPr>
        <p:spPr bwMode="auto">
          <a:xfrm>
            <a:off x="188913" y="3076576"/>
            <a:ext cx="7046912" cy="525463"/>
          </a:xfrm>
          <a:prstGeom prst="chevron">
            <a:avLst>
              <a:gd name="adj" fmla="val 42157"/>
            </a:avLst>
          </a:prstGeom>
          <a:gradFill rotWithShape="0">
            <a:gsLst>
              <a:gs pos="0">
                <a:schemeClr val="bg1">
                  <a:lumMod val="95000"/>
                </a:schemeClr>
              </a:gs>
              <a:gs pos="100000">
                <a:schemeClr val="tx1">
                  <a:lumMod val="50000"/>
                  <a:lumOff val="50000"/>
                </a:schemeClr>
              </a:gs>
            </a:gsLst>
            <a:lin ang="0" scaled="1"/>
          </a:gradFill>
          <a:ln w="12700">
            <a:solidFill>
              <a:schemeClr val="tx1">
                <a:lumMod val="50000"/>
                <a:lumOff val="50000"/>
              </a:schemeClr>
            </a:solidFill>
            <a:miter lim="800000"/>
            <a:headEnd/>
            <a:tailEnd/>
          </a:ln>
        </p:spPr>
        <p:txBody>
          <a:bodyPr lIns="91341" tIns="118666" rIns="91341" bIns="118666" anchor="ctr">
            <a:prstTxWarp prst="textNoShape">
              <a:avLst/>
            </a:prstTxWarp>
          </a:bodyPr>
          <a:lstStyle/>
          <a:p>
            <a:pPr algn="ctr"/>
            <a:r>
              <a:rPr lang="en-AU" b="1" dirty="0" smtClean="0">
                <a:solidFill>
                  <a:schemeClr val="bg1"/>
                </a:solidFill>
              </a:rPr>
              <a:t>2014</a:t>
            </a:r>
            <a:endParaRPr lang="en-AU" b="1" dirty="0">
              <a:solidFill>
                <a:schemeClr val="bg1"/>
              </a:solidFill>
            </a:endParaRPr>
          </a:p>
        </p:txBody>
      </p:sp>
      <p:sp>
        <p:nvSpPr>
          <p:cNvPr id="104455" name="AutoShape 7"/>
          <p:cNvSpPr>
            <a:spLocks/>
          </p:cNvSpPr>
          <p:nvPr/>
        </p:nvSpPr>
        <p:spPr bwMode="auto">
          <a:xfrm>
            <a:off x="1692275" y="1412884"/>
            <a:ext cx="914400" cy="358775"/>
          </a:xfrm>
          <a:prstGeom prst="borderCallout1">
            <a:avLst>
              <a:gd name="adj1" fmla="val 31856"/>
              <a:gd name="adj2" fmla="val -8333"/>
              <a:gd name="adj3" fmla="val 1325662"/>
              <a:gd name="adj4" fmla="val -8333"/>
            </a:avLst>
          </a:prstGeom>
          <a:solidFill>
            <a:schemeClr val="bg1"/>
          </a:solidFill>
          <a:ln w="38100">
            <a:solidFill>
              <a:schemeClr val="tx1"/>
            </a:solidFill>
            <a:miter lim="800000"/>
            <a:headEnd/>
            <a:tailEnd/>
          </a:ln>
        </p:spPr>
        <p:txBody>
          <a:bodyPr lIns="91341" tIns="45675" rIns="91341" bIns="45675" anchor="ctr">
            <a:prstTxWarp prst="textNoShape">
              <a:avLst/>
            </a:prstTxWarp>
          </a:bodyPr>
          <a:lstStyle/>
          <a:p>
            <a:pPr algn="ctr" eaLnBrk="1" hangingPunct="1">
              <a:spcBef>
                <a:spcPct val="0"/>
              </a:spcBef>
            </a:pPr>
            <a:r>
              <a:rPr lang="en-AU" sz="1600" dirty="0"/>
              <a:t>Today</a:t>
            </a:r>
            <a:endParaRPr lang="en-US" sz="1600" dirty="0"/>
          </a:p>
        </p:txBody>
      </p:sp>
      <p:grpSp>
        <p:nvGrpSpPr>
          <p:cNvPr id="2" name="Group 8"/>
          <p:cNvGrpSpPr>
            <a:grpSpLocks/>
          </p:cNvGrpSpPr>
          <p:nvPr/>
        </p:nvGrpSpPr>
        <p:grpSpPr bwMode="auto">
          <a:xfrm>
            <a:off x="474210" y="3392610"/>
            <a:ext cx="649288" cy="1914525"/>
            <a:chOff x="364" y="2160"/>
            <a:chExt cx="409" cy="1206"/>
          </a:xfrm>
        </p:grpSpPr>
        <p:sp>
          <p:nvSpPr>
            <p:cNvPr id="104489" name="AutoShape 9"/>
            <p:cNvSpPr>
              <a:spLocks noChangeArrowheads="1"/>
            </p:cNvSpPr>
            <p:nvPr/>
          </p:nvSpPr>
          <p:spPr bwMode="auto">
            <a:xfrm rot="16200000">
              <a:off x="-49"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70" name="Text Box 10"/>
            <p:cNvSpPr txBox="1">
              <a:spLocks noChangeArrowheads="1"/>
            </p:cNvSpPr>
            <p:nvPr/>
          </p:nvSpPr>
          <p:spPr bwMode="auto">
            <a:xfrm>
              <a:off x="364" y="3158"/>
              <a:ext cx="409"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1 Feb</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3" name="Group 11"/>
          <p:cNvGrpSpPr>
            <a:grpSpLocks/>
          </p:cNvGrpSpPr>
          <p:nvPr/>
        </p:nvGrpSpPr>
        <p:grpSpPr bwMode="auto">
          <a:xfrm>
            <a:off x="2700338" y="3429008"/>
            <a:ext cx="647700" cy="1914525"/>
            <a:chOff x="1701" y="2160"/>
            <a:chExt cx="408" cy="1206"/>
          </a:xfrm>
        </p:grpSpPr>
        <p:sp>
          <p:nvSpPr>
            <p:cNvPr id="104487" name="AutoShape 12"/>
            <p:cNvSpPr>
              <a:spLocks noChangeArrowheads="1"/>
            </p:cNvSpPr>
            <p:nvPr/>
          </p:nvSpPr>
          <p:spPr bwMode="auto">
            <a:xfrm rot="-5400000">
              <a:off x="1288"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73" name="Text Box 13"/>
            <p:cNvSpPr txBox="1">
              <a:spLocks noChangeArrowheads="1"/>
            </p:cNvSpPr>
            <p:nvPr/>
          </p:nvSpPr>
          <p:spPr bwMode="auto">
            <a:xfrm>
              <a:off x="1701" y="3158"/>
              <a:ext cx="408"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2 May</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4" name="Group 14"/>
          <p:cNvGrpSpPr>
            <a:grpSpLocks/>
          </p:cNvGrpSpPr>
          <p:nvPr/>
        </p:nvGrpSpPr>
        <p:grpSpPr bwMode="auto">
          <a:xfrm>
            <a:off x="4366088" y="3429008"/>
            <a:ext cx="688975" cy="1914525"/>
            <a:chOff x="2563" y="2160"/>
            <a:chExt cx="434" cy="1206"/>
          </a:xfrm>
        </p:grpSpPr>
        <p:sp>
          <p:nvSpPr>
            <p:cNvPr id="104485" name="AutoShape 15"/>
            <p:cNvSpPr>
              <a:spLocks noChangeArrowheads="1"/>
            </p:cNvSpPr>
            <p:nvPr/>
          </p:nvSpPr>
          <p:spPr bwMode="auto">
            <a:xfrm rot="-5400000">
              <a:off x="2176"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76" name="Text Box 16"/>
            <p:cNvSpPr txBox="1">
              <a:spLocks noChangeArrowheads="1"/>
            </p:cNvSpPr>
            <p:nvPr/>
          </p:nvSpPr>
          <p:spPr bwMode="auto">
            <a:xfrm>
              <a:off x="2563" y="3158"/>
              <a:ext cx="434"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11 Aug</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6" name="Group 21"/>
          <p:cNvGrpSpPr>
            <a:grpSpLocks/>
          </p:cNvGrpSpPr>
          <p:nvPr/>
        </p:nvGrpSpPr>
        <p:grpSpPr bwMode="auto">
          <a:xfrm>
            <a:off x="6170168" y="3429008"/>
            <a:ext cx="688975" cy="1914525"/>
            <a:chOff x="4850" y="2160"/>
            <a:chExt cx="434" cy="1206"/>
          </a:xfrm>
        </p:grpSpPr>
        <p:sp>
          <p:nvSpPr>
            <p:cNvPr id="104481" name="AutoShape 22"/>
            <p:cNvSpPr>
              <a:spLocks noChangeArrowheads="1"/>
            </p:cNvSpPr>
            <p:nvPr/>
          </p:nvSpPr>
          <p:spPr bwMode="auto">
            <a:xfrm rot="-5400000">
              <a:off x="4463"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83" name="Text Box 23"/>
            <p:cNvSpPr txBox="1">
              <a:spLocks noChangeArrowheads="1"/>
            </p:cNvSpPr>
            <p:nvPr/>
          </p:nvSpPr>
          <p:spPr bwMode="auto">
            <a:xfrm>
              <a:off x="4850" y="3158"/>
              <a:ext cx="434"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2 Nov</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7" name="Group 24"/>
          <p:cNvGrpSpPr>
            <a:grpSpLocks/>
          </p:cNvGrpSpPr>
          <p:nvPr/>
        </p:nvGrpSpPr>
        <p:grpSpPr bwMode="auto">
          <a:xfrm>
            <a:off x="4500564" y="1878014"/>
            <a:ext cx="1150937" cy="1335087"/>
            <a:chOff x="2835" y="1183"/>
            <a:chExt cx="725" cy="841"/>
          </a:xfrm>
        </p:grpSpPr>
        <p:sp>
          <p:nvSpPr>
            <p:cNvPr id="104479" name="AutoShape 25"/>
            <p:cNvSpPr>
              <a:spLocks noChangeArrowheads="1"/>
            </p:cNvSpPr>
            <p:nvPr/>
          </p:nvSpPr>
          <p:spPr bwMode="auto">
            <a:xfrm rot="5400000">
              <a:off x="3149" y="1646"/>
              <a:ext cx="680" cy="75"/>
            </a:xfrm>
            <a:prstGeom prst="homePlate">
              <a:avLst>
                <a:gd name="adj" fmla="val 135874"/>
              </a:avLst>
            </a:prstGeom>
            <a:ln>
              <a:headEnd/>
              <a:tailEnd/>
            </a:ln>
          </p:spPr>
          <p:style>
            <a:lnRef idx="0">
              <a:schemeClr val="accent2"/>
            </a:lnRef>
            <a:fillRef idx="3">
              <a:schemeClr val="accent2"/>
            </a:fillRef>
            <a:effectRef idx="3">
              <a:schemeClr val="accent2"/>
            </a:effectRef>
            <a:fontRef idx="minor">
              <a:schemeClr val="lt1"/>
            </a:fontRef>
          </p:style>
          <p:txBody>
            <a:bodyPr tIns="118800" bIns="118800" anchor="ctr">
              <a:prstTxWarp prst="textNoShape">
                <a:avLst/>
              </a:prstTxWarp>
            </a:bodyPr>
            <a:lstStyle/>
            <a:p>
              <a:endParaRPr lang="en-US"/>
            </a:p>
          </p:txBody>
        </p:sp>
        <p:sp>
          <p:nvSpPr>
            <p:cNvPr id="373786" name="Text Box 26"/>
            <p:cNvSpPr txBox="1">
              <a:spLocks noChangeArrowheads="1"/>
            </p:cNvSpPr>
            <p:nvPr/>
          </p:nvSpPr>
          <p:spPr bwMode="auto">
            <a:xfrm>
              <a:off x="2835" y="1183"/>
              <a:ext cx="725" cy="208"/>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prstTxWarp prst="textNoShape">
                <a:avLst/>
              </a:prstTxWarp>
              <a:spAutoFit/>
            </a:bodyPr>
            <a:lstStyle/>
            <a:p>
              <a:pPr>
                <a:defRPr/>
              </a:pPr>
              <a:r>
                <a:rPr lang="en-AU" sz="1000" b="1" dirty="0">
                  <a:latin typeface="Verdana" pitchFamily="-110" charset="0"/>
                </a:rPr>
                <a:t>Sep </a:t>
              </a:r>
              <a:r>
                <a:rPr lang="en-AU" sz="1000" b="1" dirty="0" smtClean="0">
                  <a:latin typeface="Verdana" pitchFamily="-110" charset="0"/>
                </a:rPr>
                <a:t>2014</a:t>
              </a:r>
              <a:r>
                <a:rPr lang="en-AU" sz="1000" b="1" dirty="0">
                  <a:latin typeface="Verdana" pitchFamily="-110" charset="0"/>
                </a:rPr>
                <a:t/>
              </a:r>
              <a:br>
                <a:rPr lang="en-AU" sz="1000" b="1" dirty="0">
                  <a:latin typeface="Verdana" pitchFamily="-110" charset="0"/>
                </a:rPr>
              </a:br>
              <a:r>
                <a:rPr lang="en-AU" sz="1000" dirty="0">
                  <a:latin typeface="Verdana" pitchFamily="-110" charset="0"/>
                </a:rPr>
                <a:t>Risk Expiry</a:t>
              </a:r>
            </a:p>
          </p:txBody>
        </p:sp>
      </p:grpSp>
      <p:sp>
        <p:nvSpPr>
          <p:cNvPr id="373787" name="Text Box 27"/>
          <p:cNvSpPr txBox="1">
            <a:spLocks noChangeArrowheads="1"/>
          </p:cNvSpPr>
          <p:nvPr/>
        </p:nvSpPr>
        <p:spPr bwMode="auto">
          <a:xfrm>
            <a:off x="2911589" y="6287093"/>
            <a:ext cx="1225776" cy="221864"/>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17982" tIns="10789" rIns="17982" bIns="10789">
            <a:prstTxWarp prst="textNoShape">
              <a:avLst/>
            </a:prstTxWarp>
            <a:spAutoFit/>
          </a:bodyPr>
          <a:lstStyle/>
          <a:p>
            <a:pPr algn="ctr">
              <a:defRPr/>
            </a:pPr>
            <a:r>
              <a:rPr lang="en-AU" sz="1300" dirty="0">
                <a:latin typeface="Verdana" pitchFamily="-110" charset="0"/>
              </a:rPr>
              <a:t>RAID</a:t>
            </a:r>
          </a:p>
        </p:txBody>
      </p:sp>
      <p:grpSp>
        <p:nvGrpSpPr>
          <p:cNvPr id="8" name="Group 28"/>
          <p:cNvGrpSpPr>
            <a:grpSpLocks/>
          </p:cNvGrpSpPr>
          <p:nvPr/>
        </p:nvGrpSpPr>
        <p:grpSpPr bwMode="auto">
          <a:xfrm>
            <a:off x="1258889" y="1878014"/>
            <a:ext cx="1150937" cy="1335087"/>
            <a:chOff x="2835" y="1183"/>
            <a:chExt cx="725" cy="841"/>
          </a:xfrm>
        </p:grpSpPr>
        <p:sp>
          <p:nvSpPr>
            <p:cNvPr id="104477" name="AutoShape 29"/>
            <p:cNvSpPr>
              <a:spLocks noChangeArrowheads="1"/>
            </p:cNvSpPr>
            <p:nvPr/>
          </p:nvSpPr>
          <p:spPr bwMode="auto">
            <a:xfrm rot="5400000">
              <a:off x="3149" y="1646"/>
              <a:ext cx="680" cy="75"/>
            </a:xfrm>
            <a:prstGeom prst="homePlate">
              <a:avLst>
                <a:gd name="adj" fmla="val 135874"/>
              </a:avLst>
            </a:prstGeom>
            <a:ln>
              <a:headEnd/>
              <a:tailEnd/>
            </a:ln>
          </p:spPr>
          <p:style>
            <a:lnRef idx="0">
              <a:schemeClr val="accent2"/>
            </a:lnRef>
            <a:fillRef idx="3">
              <a:schemeClr val="accent2"/>
            </a:fillRef>
            <a:effectRef idx="3">
              <a:schemeClr val="accent2"/>
            </a:effectRef>
            <a:fontRef idx="minor">
              <a:schemeClr val="lt1"/>
            </a:fontRef>
          </p:style>
          <p:txBody>
            <a:bodyPr tIns="118800" bIns="118800" anchor="ctr">
              <a:prstTxWarp prst="textNoShape">
                <a:avLst/>
              </a:prstTxWarp>
            </a:bodyPr>
            <a:lstStyle/>
            <a:p>
              <a:endParaRPr lang="en-US"/>
            </a:p>
          </p:txBody>
        </p:sp>
        <p:sp>
          <p:nvSpPr>
            <p:cNvPr id="373790" name="Text Box 30"/>
            <p:cNvSpPr txBox="1">
              <a:spLocks noChangeArrowheads="1"/>
            </p:cNvSpPr>
            <p:nvPr/>
          </p:nvSpPr>
          <p:spPr bwMode="auto">
            <a:xfrm>
              <a:off x="2835" y="1183"/>
              <a:ext cx="725" cy="208"/>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18000" tIns="10800" rIns="18000" bIns="10800">
              <a:prstTxWarp prst="textNoShape">
                <a:avLst/>
              </a:prstTxWarp>
              <a:spAutoFit/>
            </a:bodyPr>
            <a:lstStyle/>
            <a:p>
              <a:pPr>
                <a:defRPr/>
              </a:pPr>
              <a:r>
                <a:rPr lang="en-AU" sz="1000" b="1" dirty="0">
                  <a:latin typeface="Verdana" pitchFamily="-110" charset="0"/>
                </a:rPr>
                <a:t>Jan </a:t>
              </a:r>
              <a:r>
                <a:rPr lang="en-AU" sz="1000" b="1" dirty="0" smtClean="0">
                  <a:latin typeface="Verdana" pitchFamily="-110" charset="0"/>
                </a:rPr>
                <a:t>2014</a:t>
              </a:r>
              <a:endParaRPr lang="en-AU" sz="1000" b="1" dirty="0" smtClean="0">
                <a:latin typeface="Verdana" pitchFamily="-110" charset="0"/>
              </a:endParaRPr>
            </a:p>
            <a:p>
              <a:pPr>
                <a:defRPr/>
              </a:pPr>
              <a:r>
                <a:rPr lang="en-AU" sz="1000" dirty="0" smtClean="0">
                  <a:latin typeface="Verdana" pitchFamily="-110" charset="0"/>
                </a:rPr>
                <a:t>Risk </a:t>
              </a:r>
              <a:r>
                <a:rPr lang="en-AU" sz="1000" dirty="0">
                  <a:latin typeface="Verdana" pitchFamily="-110" charset="0"/>
                </a:rPr>
                <a:t>Expiry</a:t>
              </a:r>
            </a:p>
          </p:txBody>
        </p:sp>
      </p:grpSp>
      <p:grpSp>
        <p:nvGrpSpPr>
          <p:cNvPr id="9" name="Group 31"/>
          <p:cNvGrpSpPr>
            <a:grpSpLocks/>
          </p:cNvGrpSpPr>
          <p:nvPr/>
        </p:nvGrpSpPr>
        <p:grpSpPr bwMode="auto">
          <a:xfrm>
            <a:off x="2090293" y="3410865"/>
            <a:ext cx="1152525" cy="949325"/>
            <a:chOff x="1383" y="2160"/>
            <a:chExt cx="726" cy="598"/>
          </a:xfrm>
        </p:grpSpPr>
        <p:sp>
          <p:nvSpPr>
            <p:cNvPr id="104475" name="AutoShape 32"/>
            <p:cNvSpPr>
              <a:spLocks noChangeArrowheads="1"/>
            </p:cNvSpPr>
            <p:nvPr/>
          </p:nvSpPr>
          <p:spPr bwMode="auto">
            <a:xfrm rot="-5400000">
              <a:off x="1278" y="2417"/>
              <a:ext cx="590" cy="75"/>
            </a:xfrm>
            <a:prstGeom prst="homePlate">
              <a:avLst>
                <a:gd name="adj" fmla="val 64936"/>
              </a:avLst>
            </a:prstGeom>
            <a:gradFill rotWithShape="0">
              <a:gsLst>
                <a:gs pos="0">
                  <a:srgbClr val="7D98ED"/>
                </a:gs>
                <a:gs pos="100000">
                  <a:srgbClr val="3A466E"/>
                </a:gs>
              </a:gsLst>
              <a:lin ang="0" scaled="1"/>
            </a:gradFill>
            <a:ln w="12700">
              <a:solidFill>
                <a:schemeClr val="tx1"/>
              </a:solidFill>
              <a:miter lim="800000"/>
              <a:headEnd/>
              <a:tailEnd/>
            </a:ln>
          </p:spPr>
          <p:txBody>
            <a:bodyPr tIns="118800" bIns="118800" anchor="ctr">
              <a:prstTxWarp prst="textNoShape">
                <a:avLst/>
              </a:prstTxWarp>
            </a:bodyPr>
            <a:lstStyle/>
            <a:p>
              <a:endParaRPr lang="en-US">
                <a:solidFill>
                  <a:srgbClr val="FF0000"/>
                </a:solidFill>
              </a:endParaRPr>
            </a:p>
          </p:txBody>
        </p:sp>
        <p:sp>
          <p:nvSpPr>
            <p:cNvPr id="373793" name="Text Box 33"/>
            <p:cNvSpPr txBox="1">
              <a:spLocks noChangeArrowheads="1"/>
            </p:cNvSpPr>
            <p:nvPr/>
          </p:nvSpPr>
          <p:spPr bwMode="auto">
            <a:xfrm>
              <a:off x="1383" y="2550"/>
              <a:ext cx="726" cy="208"/>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prstTxWarp prst="textNoShape">
                <a:avLst/>
              </a:prstTxWarp>
              <a:spAutoFit/>
            </a:bodyPr>
            <a:lstStyle/>
            <a:p>
              <a:pPr>
                <a:defRPr/>
              </a:pPr>
              <a:r>
                <a:rPr lang="en-AU" sz="1000" b="1" dirty="0">
                  <a:solidFill>
                    <a:srgbClr val="FF0000"/>
                  </a:solidFill>
                  <a:latin typeface="Verdana" pitchFamily="-110" charset="0"/>
                </a:rPr>
                <a:t>15 Apr</a:t>
              </a:r>
              <a:br>
                <a:rPr lang="en-AU" sz="1000" b="1" dirty="0">
                  <a:solidFill>
                    <a:srgbClr val="FF0000"/>
                  </a:solidFill>
                  <a:latin typeface="Verdana" pitchFamily="-110" charset="0"/>
                </a:rPr>
              </a:br>
              <a:r>
                <a:rPr lang="en-AU" sz="1000" dirty="0">
                  <a:solidFill>
                    <a:srgbClr val="FF0000"/>
                  </a:solidFill>
                  <a:latin typeface="Verdana" pitchFamily="-110" charset="0"/>
                </a:rPr>
                <a:t>Service Required</a:t>
              </a:r>
              <a:endParaRPr lang="en-AU" sz="1000" b="1" dirty="0">
                <a:solidFill>
                  <a:srgbClr val="FF0000"/>
                </a:solidFill>
                <a:latin typeface="Verdana" pitchFamily="-110" charset="0"/>
              </a:endParaRPr>
            </a:p>
          </p:txBody>
        </p:sp>
      </p:grpSp>
      <p:grpSp>
        <p:nvGrpSpPr>
          <p:cNvPr id="10" name="Group 34"/>
          <p:cNvGrpSpPr>
            <a:grpSpLocks/>
          </p:cNvGrpSpPr>
          <p:nvPr/>
        </p:nvGrpSpPr>
        <p:grpSpPr bwMode="auto">
          <a:xfrm>
            <a:off x="3849470" y="3429008"/>
            <a:ext cx="1152525" cy="949325"/>
            <a:chOff x="1383" y="2160"/>
            <a:chExt cx="726" cy="598"/>
          </a:xfrm>
        </p:grpSpPr>
        <p:sp>
          <p:nvSpPr>
            <p:cNvPr id="104473" name="AutoShape 35"/>
            <p:cNvSpPr>
              <a:spLocks noChangeArrowheads="1"/>
            </p:cNvSpPr>
            <p:nvPr/>
          </p:nvSpPr>
          <p:spPr bwMode="auto">
            <a:xfrm rot="-5400000">
              <a:off x="1278" y="2417"/>
              <a:ext cx="590" cy="75"/>
            </a:xfrm>
            <a:prstGeom prst="homePlate">
              <a:avLst>
                <a:gd name="adj" fmla="val 64936"/>
              </a:avLst>
            </a:prstGeom>
            <a:gradFill rotWithShape="0">
              <a:gsLst>
                <a:gs pos="0">
                  <a:srgbClr val="7D98ED"/>
                </a:gs>
                <a:gs pos="100000">
                  <a:srgbClr val="3A466E"/>
                </a:gs>
              </a:gsLst>
              <a:lin ang="0" scaled="1"/>
            </a:gradFill>
            <a:ln w="12700">
              <a:solidFill>
                <a:schemeClr val="tx1"/>
              </a:solidFill>
              <a:miter lim="800000"/>
              <a:headEnd/>
              <a:tailEnd/>
            </a:ln>
          </p:spPr>
          <p:txBody>
            <a:bodyPr tIns="118800" bIns="118800" anchor="ctr">
              <a:prstTxWarp prst="textNoShape">
                <a:avLst/>
              </a:prstTxWarp>
            </a:bodyPr>
            <a:lstStyle/>
            <a:p>
              <a:endParaRPr lang="en-US">
                <a:solidFill>
                  <a:srgbClr val="FF0000"/>
                </a:solidFill>
              </a:endParaRPr>
            </a:p>
          </p:txBody>
        </p:sp>
        <p:sp>
          <p:nvSpPr>
            <p:cNvPr id="373796" name="Text Box 36"/>
            <p:cNvSpPr txBox="1">
              <a:spLocks noChangeArrowheads="1"/>
            </p:cNvSpPr>
            <p:nvPr/>
          </p:nvSpPr>
          <p:spPr bwMode="auto">
            <a:xfrm>
              <a:off x="1383" y="2550"/>
              <a:ext cx="726" cy="208"/>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prstTxWarp prst="textNoShape">
                <a:avLst/>
              </a:prstTxWarp>
              <a:spAutoFit/>
            </a:bodyPr>
            <a:lstStyle/>
            <a:p>
              <a:pPr>
                <a:defRPr/>
              </a:pPr>
              <a:r>
                <a:rPr lang="en-AU" sz="1000" b="1" dirty="0">
                  <a:solidFill>
                    <a:srgbClr val="FF0000"/>
                  </a:solidFill>
                  <a:latin typeface="Verdana" pitchFamily="-110" charset="0"/>
                </a:rPr>
                <a:t>15 July</a:t>
              </a:r>
              <a:br>
                <a:rPr lang="en-AU" sz="1000" b="1" dirty="0">
                  <a:solidFill>
                    <a:srgbClr val="FF0000"/>
                  </a:solidFill>
                  <a:latin typeface="Verdana" pitchFamily="-110" charset="0"/>
                </a:rPr>
              </a:br>
              <a:r>
                <a:rPr lang="en-AU" sz="1000" dirty="0">
                  <a:solidFill>
                    <a:srgbClr val="FF0000"/>
                  </a:solidFill>
                  <a:latin typeface="Verdana" pitchFamily="-110" charset="0"/>
                </a:rPr>
                <a:t>Service Required</a:t>
              </a:r>
              <a:endParaRPr lang="en-AU" sz="1000" b="1" dirty="0">
                <a:solidFill>
                  <a:srgbClr val="FF0000"/>
                </a:solidFill>
                <a:latin typeface="Verdana" pitchFamily="-110" charset="0"/>
              </a:endParaRPr>
            </a:p>
          </p:txBody>
        </p:sp>
      </p:grpSp>
      <p:grpSp>
        <p:nvGrpSpPr>
          <p:cNvPr id="11" name="Group 37"/>
          <p:cNvGrpSpPr>
            <a:grpSpLocks/>
          </p:cNvGrpSpPr>
          <p:nvPr/>
        </p:nvGrpSpPr>
        <p:grpSpPr bwMode="auto">
          <a:xfrm>
            <a:off x="5703443" y="3429008"/>
            <a:ext cx="1152525" cy="949325"/>
            <a:chOff x="1383" y="2160"/>
            <a:chExt cx="726" cy="598"/>
          </a:xfrm>
        </p:grpSpPr>
        <p:sp>
          <p:nvSpPr>
            <p:cNvPr id="104471" name="AutoShape 38"/>
            <p:cNvSpPr>
              <a:spLocks noChangeArrowheads="1"/>
            </p:cNvSpPr>
            <p:nvPr/>
          </p:nvSpPr>
          <p:spPr bwMode="auto">
            <a:xfrm rot="-5400000">
              <a:off x="1278" y="2417"/>
              <a:ext cx="590" cy="75"/>
            </a:xfrm>
            <a:prstGeom prst="homePlate">
              <a:avLst>
                <a:gd name="adj" fmla="val 64936"/>
              </a:avLst>
            </a:prstGeom>
            <a:gradFill rotWithShape="0">
              <a:gsLst>
                <a:gs pos="0">
                  <a:srgbClr val="7D98ED"/>
                </a:gs>
                <a:gs pos="100000">
                  <a:srgbClr val="3A466E"/>
                </a:gs>
              </a:gsLst>
              <a:lin ang="0" scaled="1"/>
            </a:gradFill>
            <a:ln w="12700">
              <a:solidFill>
                <a:schemeClr val="tx1"/>
              </a:solidFill>
              <a:miter lim="800000"/>
              <a:headEnd/>
              <a:tailEnd/>
            </a:ln>
          </p:spPr>
          <p:txBody>
            <a:bodyPr tIns="118800" bIns="118800" anchor="ctr">
              <a:prstTxWarp prst="textNoShape">
                <a:avLst/>
              </a:prstTxWarp>
            </a:bodyPr>
            <a:lstStyle/>
            <a:p>
              <a:endParaRPr lang="en-US">
                <a:solidFill>
                  <a:srgbClr val="FF0000"/>
                </a:solidFill>
              </a:endParaRPr>
            </a:p>
          </p:txBody>
        </p:sp>
        <p:sp>
          <p:nvSpPr>
            <p:cNvPr id="373799" name="Text Box 39"/>
            <p:cNvSpPr txBox="1">
              <a:spLocks noChangeArrowheads="1"/>
            </p:cNvSpPr>
            <p:nvPr/>
          </p:nvSpPr>
          <p:spPr bwMode="auto">
            <a:xfrm>
              <a:off x="1383" y="2550"/>
              <a:ext cx="726" cy="208"/>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prstTxWarp prst="textNoShape">
                <a:avLst/>
              </a:prstTxWarp>
              <a:spAutoFit/>
            </a:bodyPr>
            <a:lstStyle/>
            <a:p>
              <a:pPr>
                <a:defRPr/>
              </a:pPr>
              <a:r>
                <a:rPr lang="en-AU" sz="1000" b="1" dirty="0">
                  <a:solidFill>
                    <a:srgbClr val="FF0000"/>
                  </a:solidFill>
                  <a:latin typeface="Verdana" pitchFamily="-110" charset="0"/>
                </a:rPr>
                <a:t>3 Nov</a:t>
              </a:r>
              <a:br>
                <a:rPr lang="en-AU" sz="1000" b="1" dirty="0">
                  <a:solidFill>
                    <a:srgbClr val="FF0000"/>
                  </a:solidFill>
                  <a:latin typeface="Verdana" pitchFamily="-110" charset="0"/>
                </a:rPr>
              </a:br>
              <a:r>
                <a:rPr lang="en-AU" sz="1000" dirty="0">
                  <a:solidFill>
                    <a:srgbClr val="FF0000"/>
                  </a:solidFill>
                  <a:latin typeface="Verdana" pitchFamily="-110" charset="0"/>
                </a:rPr>
                <a:t>Service Required</a:t>
              </a:r>
              <a:endParaRPr lang="en-AU" sz="1000" b="1" dirty="0">
                <a:solidFill>
                  <a:srgbClr val="FF0000"/>
                </a:solidFill>
                <a:latin typeface="Verdana" pitchFamily="-110" charset="0"/>
              </a:endParaRPr>
            </a:p>
          </p:txBody>
        </p:sp>
      </p:grpSp>
      <p:grpSp>
        <p:nvGrpSpPr>
          <p:cNvPr id="45" name="Group 21"/>
          <p:cNvGrpSpPr>
            <a:grpSpLocks/>
          </p:cNvGrpSpPr>
          <p:nvPr/>
        </p:nvGrpSpPr>
        <p:grpSpPr bwMode="auto">
          <a:xfrm>
            <a:off x="5292080" y="3429000"/>
            <a:ext cx="688975" cy="1914525"/>
            <a:chOff x="4850" y="2160"/>
            <a:chExt cx="434" cy="1206"/>
          </a:xfrm>
        </p:grpSpPr>
        <p:sp>
          <p:nvSpPr>
            <p:cNvPr id="46" name="AutoShape 22"/>
            <p:cNvSpPr>
              <a:spLocks noChangeArrowheads="1"/>
            </p:cNvSpPr>
            <p:nvPr/>
          </p:nvSpPr>
          <p:spPr bwMode="auto">
            <a:xfrm rot="-5400000">
              <a:off x="4463"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47" name="Text Box 23"/>
            <p:cNvSpPr txBox="1">
              <a:spLocks noChangeArrowheads="1"/>
            </p:cNvSpPr>
            <p:nvPr/>
          </p:nvSpPr>
          <p:spPr bwMode="auto">
            <a:xfrm>
              <a:off x="4850" y="3158"/>
              <a:ext cx="434"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2 </a:t>
              </a:r>
              <a:r>
                <a:rPr lang="en-AU" sz="1000" b="1" dirty="0" smtClean="0">
                  <a:solidFill>
                    <a:schemeClr val="tx1"/>
                  </a:solidFill>
                  <a:latin typeface="Verdana" pitchFamily="-110" charset="0"/>
                </a:rPr>
                <a:t>Sep</a:t>
              </a:r>
              <a:r>
                <a:rPr lang="en-AU" sz="1000" b="1" dirty="0">
                  <a:solidFill>
                    <a:schemeClr val="tx1"/>
                  </a:solidFill>
                  <a:latin typeface="Verdana" pitchFamily="-110" charset="0"/>
                </a:rPr>
                <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spTree>
    <p:extLst>
      <p:ext uri="{BB962C8B-B14F-4D97-AF65-F5344CB8AC3E}">
        <p14:creationId xmlns:p14="http://schemas.microsoft.com/office/powerpoint/2010/main" val="134495146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6220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Collaboration</a:t>
            </a:r>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170056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ln/>
        </p:spPr>
        <p:txBody>
          <a:bodyPr/>
          <a:lstStyle/>
          <a:p>
            <a:r>
              <a:rPr lang="en-US" dirty="0" smtClean="0"/>
              <a:t>On-site Customer</a:t>
            </a:r>
            <a:endParaRPr lang="en-US" dirty="0"/>
          </a:p>
        </p:txBody>
      </p:sp>
      <p:sp>
        <p:nvSpPr>
          <p:cNvPr id="62467" name="Rectangle 3"/>
          <p:cNvSpPr>
            <a:spLocks noGrp="1" noChangeArrowheads="1"/>
          </p:cNvSpPr>
          <p:nvPr>
            <p:ph idx="1"/>
          </p:nvPr>
        </p:nvSpPr>
        <p:spPr>
          <a:ln/>
        </p:spPr>
        <p:txBody>
          <a:bodyPr/>
          <a:lstStyle/>
          <a:p>
            <a:r>
              <a:rPr lang="en-US" dirty="0"/>
              <a:t>Product Owner/Business is </a:t>
            </a:r>
            <a:r>
              <a:rPr lang="ja-JP" altLang="en-US" dirty="0">
                <a:latin typeface="Arial"/>
              </a:rPr>
              <a:t>“</a:t>
            </a:r>
            <a:r>
              <a:rPr lang="en-US" dirty="0"/>
              <a:t>us</a:t>
            </a:r>
            <a:r>
              <a:rPr lang="ja-JP" altLang="en-US" dirty="0">
                <a:latin typeface="Arial"/>
              </a:rPr>
              <a:t>”</a:t>
            </a:r>
            <a:r>
              <a:rPr lang="en-US" dirty="0"/>
              <a:t> not </a:t>
            </a:r>
            <a:r>
              <a:rPr lang="ja-JP" altLang="en-US" dirty="0">
                <a:latin typeface="Arial"/>
              </a:rPr>
              <a:t>“</a:t>
            </a:r>
            <a:r>
              <a:rPr lang="en-US" dirty="0"/>
              <a:t>them</a:t>
            </a:r>
            <a:r>
              <a:rPr lang="ja-JP" altLang="en-US" dirty="0">
                <a:latin typeface="Arial"/>
              </a:rPr>
              <a:t>”</a:t>
            </a:r>
            <a:endParaRPr lang="en-US" dirty="0"/>
          </a:p>
          <a:p>
            <a:r>
              <a:rPr lang="en-US" dirty="0"/>
              <a:t>Product Owner/Business is equally committed to the process</a:t>
            </a:r>
          </a:p>
          <a:p>
            <a:r>
              <a:rPr lang="en-US" dirty="0"/>
              <a:t>Product Owner/Business is the final arbiter</a:t>
            </a:r>
          </a:p>
        </p:txBody>
      </p:sp>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050729"/>
            <a:ext cx="4366617" cy="2807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86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68" presetClass="entr" presetSubtype="0" fill="hold" grpId="0" nodeType="clickEffect">
                                  <p:stCondLst>
                                    <p:cond delay="0"/>
                                  </p:stCondLst>
                                  <p:childTnLst>
                                    <p:set>
                                      <p:cBhvr>
                                        <p:cTn id="10" dur="1" fill="hold">
                                          <p:stCondLst>
                                            <p:cond delay="499"/>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68" presetClass="entr" presetSubtype="0" fill="hold" grpId="0" nodeType="clickEffect">
                                  <p:stCondLst>
                                    <p:cond delay="0"/>
                                  </p:stCondLst>
                                  <p:childTnLst>
                                    <p:set>
                                      <p:cBhvr>
                                        <p:cTn id="14" dur="1" fill="hold">
                                          <p:stCondLst>
                                            <p:cond delay="499"/>
                                          </p:stCondLst>
                                        </p:cTn>
                                        <p:tgtEl>
                                          <p:spTgt spid="62467">
                                            <p:txEl>
                                              <p:pRg st="2" end="2"/>
                                            </p:txEl>
                                          </p:spTgt>
                                        </p:tgtEl>
                                        <p:attrNameLst>
                                          <p:attrName>style.visibility</p:attrName>
                                        </p:attrNameLst>
                                      </p:cBhvr>
                                      <p:to>
                                        <p:strVal val="visible"/>
                                      </p:to>
                                    </p:set>
                                  </p:childTnLst>
                                </p:cTn>
                              </p:par>
                            </p:childTnLst>
                          </p:cTn>
                        </p:par>
                        <p:par>
                          <p:cTn id="15" fill="hold" nodeType="afterGroup">
                            <p:stCondLst>
                              <p:cond delay="500"/>
                            </p:stCondLst>
                            <p:childTnLst>
                              <p:par>
                                <p:cTn id="16" presetID="168" presetClass="entr" presetSubtype="0" fill="hold" nodeType="afterEffect">
                                  <p:stCondLst>
                                    <p:cond delay="0"/>
                                  </p:stCondLst>
                                  <p:childTnLst>
                                    <p:set>
                                      <p:cBhvr>
                                        <p:cTn id="17" dur="1" fill="hold">
                                          <p:stCondLst>
                                            <p:cond delay="499"/>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5"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90"/>
            <a:ext cx="9144000" cy="65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 name="Title 1"/>
          <p:cNvSpPr>
            <a:spLocks noGrp="1"/>
          </p:cNvSpPr>
          <p:nvPr>
            <p:ph type="title"/>
          </p:nvPr>
        </p:nvSpPr>
        <p:spPr/>
        <p:txBody>
          <a:bodyPr/>
          <a:lstStyle/>
          <a:p>
            <a:r>
              <a:rPr lang="en-US" dirty="0" smtClean="0"/>
              <a:t>Face-to-face communication</a:t>
            </a:r>
            <a:endParaRPr lang="en-US" dirty="0"/>
          </a:p>
        </p:txBody>
      </p:sp>
    </p:spTree>
    <p:extLst>
      <p:ext uri="{BB962C8B-B14F-4D97-AF65-F5344CB8AC3E}">
        <p14:creationId xmlns:p14="http://schemas.microsoft.com/office/powerpoint/2010/main" val="39430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Cross Team Communication</a:t>
            </a:r>
          </a:p>
        </p:txBody>
      </p:sp>
      <p:graphicFrame>
        <p:nvGraphicFramePr>
          <p:cNvPr id="558083" name="Group 3"/>
          <p:cNvGraphicFramePr>
            <a:graphicFrameLocks noGrp="1"/>
          </p:cNvGraphicFramePr>
          <p:nvPr/>
        </p:nvGraphicFramePr>
        <p:xfrm>
          <a:off x="587375" y="1454150"/>
          <a:ext cx="8088313" cy="4832369"/>
        </p:xfrm>
        <a:graphic>
          <a:graphicData uri="http://schemas.openxmlformats.org/drawingml/2006/table">
            <a:tbl>
              <a:tblPr/>
              <a:tblGrid>
                <a:gridCol w="1968500"/>
                <a:gridCol w="2011363"/>
                <a:gridCol w="2020887"/>
                <a:gridCol w="2087563"/>
              </a:tblGrid>
              <a:tr h="101142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1 Iteration Manager</a:t>
                      </a:r>
                    </a:p>
                  </a:txBody>
                  <a:tcPr anchor="ctr" horzOverflow="overflow">
                    <a:lnL cap="flat">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2 Iteration Manager</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25000"/>
                        </a:spcBef>
                        <a:spcAft>
                          <a:spcPct val="25000"/>
                        </a:spcAft>
                        <a:buClr>
                          <a:srgbClr val="9900CC"/>
                        </a:buClr>
                        <a:buSzTx/>
                        <a:buFontTx/>
                        <a:buNone/>
                        <a:tabLst/>
                      </a:pPr>
                      <a:r>
                        <a:rPr kumimoji="0" lang="en-GB" sz="1800" b="1" i="0" u="none" strike="noStrike" cap="none" normalizeH="0" baseline="0" dirty="0" smtClean="0">
                          <a:ln>
                            <a:noFill/>
                          </a:ln>
                          <a:solidFill>
                            <a:srgbClr val="5A007D"/>
                          </a:solidFill>
                          <a:effectLst/>
                          <a:latin typeface="Tahoma" pitchFamily="34" charset="0"/>
                        </a:rPr>
                        <a:t>Team 3 Iteration Manager </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IM Huddle</a:t>
                      </a:r>
                    </a:p>
                  </a:txBody>
                  <a:tcPr anchor="ctr" horzOverflow="overflow">
                    <a:lnL>
                      <a:noFill/>
                    </a:lnL>
                    <a:lnR cap="flat">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37676">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1000891">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66688" marR="0" lvl="0" indent="-166688"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66688" marR="0" lvl="0" indent="-166688"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QA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Learning Lunches and Patterns</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bl>
          </a:graphicData>
        </a:graphic>
      </p:graphicFrame>
      <p:sp>
        <p:nvSpPr>
          <p:cNvPr id="55325" name="AutoShape 52"/>
          <p:cNvSpPr>
            <a:spLocks noChangeArrowheads="1"/>
          </p:cNvSpPr>
          <p:nvPr/>
        </p:nvSpPr>
        <p:spPr bwMode="auto">
          <a:xfrm>
            <a:off x="1116013" y="2428875"/>
            <a:ext cx="792162" cy="3857625"/>
          </a:xfrm>
          <a:prstGeom prst="upArrow">
            <a:avLst>
              <a:gd name="adj1" fmla="val 50000"/>
              <a:gd name="adj2" fmla="val 129499"/>
            </a:avLst>
          </a:prstGeom>
          <a:solidFill>
            <a:schemeClr val="bg1">
              <a:alpha val="39999"/>
            </a:schemeClr>
          </a:solidFill>
          <a:ln w="6350">
            <a:solidFill>
              <a:schemeClr val="tx1"/>
            </a:solidFill>
            <a:prstDash val="lgDash"/>
            <a:miter lim="800000"/>
            <a:headEnd/>
            <a:tailEnd/>
          </a:ln>
        </p:spPr>
        <p:txBody>
          <a:bodyPr wrap="none" rIns="18000" anchor="ctr">
            <a:prstTxWarp prst="textNoShape">
              <a:avLst/>
            </a:prstTxWarp>
          </a:bodyPr>
          <a:lstStyle/>
          <a:p>
            <a:endParaRPr lang="en-US">
              <a:ea typeface="Arial" pitchFamily="24" charset="0"/>
              <a:cs typeface="Arial" pitchFamily="24" charset="0"/>
            </a:endParaRPr>
          </a:p>
        </p:txBody>
      </p:sp>
      <p:sp>
        <p:nvSpPr>
          <p:cNvPr id="55326" name="AutoShape 47"/>
          <p:cNvSpPr>
            <a:spLocks noChangeArrowheads="1"/>
          </p:cNvSpPr>
          <p:nvPr/>
        </p:nvSpPr>
        <p:spPr bwMode="auto">
          <a:xfrm rot="-8066187">
            <a:off x="6416675" y="2743200"/>
            <a:ext cx="331788"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27" name="AutoShape 48"/>
          <p:cNvSpPr>
            <a:spLocks noChangeArrowheads="1"/>
          </p:cNvSpPr>
          <p:nvPr/>
        </p:nvSpPr>
        <p:spPr bwMode="auto">
          <a:xfrm rot="-8066187">
            <a:off x="6416675" y="3671888"/>
            <a:ext cx="331787"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28" name="AutoShape 49"/>
          <p:cNvSpPr>
            <a:spLocks noChangeArrowheads="1"/>
          </p:cNvSpPr>
          <p:nvPr/>
        </p:nvSpPr>
        <p:spPr bwMode="auto">
          <a:xfrm rot="-8066187">
            <a:off x="6416675" y="4600575"/>
            <a:ext cx="331788"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29" name="AutoShape 50"/>
          <p:cNvSpPr>
            <a:spLocks noChangeArrowheads="1"/>
          </p:cNvSpPr>
          <p:nvPr/>
        </p:nvSpPr>
        <p:spPr bwMode="auto">
          <a:xfrm rot="-8066187">
            <a:off x="6416675" y="5600700"/>
            <a:ext cx="331788"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30" name="AutoShape 53"/>
          <p:cNvSpPr>
            <a:spLocks noChangeArrowheads="1"/>
          </p:cNvSpPr>
          <p:nvPr/>
        </p:nvSpPr>
        <p:spPr bwMode="auto">
          <a:xfrm>
            <a:off x="3132138" y="2428875"/>
            <a:ext cx="792162" cy="3857625"/>
          </a:xfrm>
          <a:prstGeom prst="upArrow">
            <a:avLst>
              <a:gd name="adj1" fmla="val 50000"/>
              <a:gd name="adj2" fmla="val 129499"/>
            </a:avLst>
          </a:prstGeom>
          <a:solidFill>
            <a:srgbClr val="F8E5FF">
              <a:alpha val="39999"/>
            </a:srgbClr>
          </a:solidFill>
          <a:ln w="6350">
            <a:solidFill>
              <a:schemeClr val="tx1"/>
            </a:solidFill>
            <a:prstDash val="lgDash"/>
            <a:miter lim="800000"/>
            <a:headEnd/>
            <a:tailEnd/>
          </a:ln>
        </p:spPr>
        <p:txBody>
          <a:bodyPr wrap="none" rIns="18000" anchor="ctr">
            <a:prstTxWarp prst="textNoShape">
              <a:avLst/>
            </a:prstTxWarp>
          </a:bodyPr>
          <a:lstStyle/>
          <a:p>
            <a:endParaRPr lang="en-US">
              <a:ea typeface="Arial" pitchFamily="24" charset="0"/>
              <a:cs typeface="Arial" pitchFamily="24" charset="0"/>
            </a:endParaRPr>
          </a:p>
        </p:txBody>
      </p:sp>
      <p:sp>
        <p:nvSpPr>
          <p:cNvPr id="55331" name="AutoShape 54"/>
          <p:cNvSpPr>
            <a:spLocks noChangeArrowheads="1"/>
          </p:cNvSpPr>
          <p:nvPr/>
        </p:nvSpPr>
        <p:spPr bwMode="auto">
          <a:xfrm>
            <a:off x="5148263" y="2428875"/>
            <a:ext cx="792162" cy="3857625"/>
          </a:xfrm>
          <a:prstGeom prst="upArrow">
            <a:avLst>
              <a:gd name="adj1" fmla="val 50000"/>
              <a:gd name="adj2" fmla="val 129499"/>
            </a:avLst>
          </a:prstGeom>
          <a:solidFill>
            <a:schemeClr val="bg1">
              <a:alpha val="39999"/>
            </a:schemeClr>
          </a:solidFill>
          <a:ln w="6350">
            <a:solidFill>
              <a:schemeClr val="tx1"/>
            </a:solidFill>
            <a:prstDash val="lgDash"/>
            <a:miter lim="800000"/>
            <a:headEnd/>
            <a:tailEnd/>
          </a:ln>
        </p:spPr>
        <p:txBody>
          <a:bodyPr wrap="none" rIns="18000" anchor="ctr">
            <a:prstTxWarp prst="textNoShape">
              <a:avLst/>
            </a:prstTxWarp>
          </a:bodyPr>
          <a:lstStyle/>
          <a:p>
            <a:endParaRPr lang="en-US">
              <a:ea typeface="Arial" pitchFamily="24" charset="0"/>
              <a:cs typeface="Arial" pitchFamily="24" charset="0"/>
            </a:endParaRPr>
          </a:p>
        </p:txBody>
      </p:sp>
    </p:spTree>
    <p:extLst>
      <p:ext uri="{BB962C8B-B14F-4D97-AF65-F5344CB8AC3E}">
        <p14:creationId xmlns:p14="http://schemas.microsoft.com/office/powerpoint/2010/main" val="35451318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0336" y="234888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Sustainable Pace</a:t>
            </a:r>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37368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cxnSp>
        <p:nvCxnSpPr>
          <p:cNvPr id="5" name="Straight Connector 4"/>
          <p:cNvCxnSpPr/>
          <p:nvPr/>
        </p:nvCxnSpPr>
        <p:spPr bwMode="auto">
          <a:xfrm rot="5400000">
            <a:off x="-864604" y="3681028"/>
            <a:ext cx="4392488"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1259632" y="5877272"/>
            <a:ext cx="6696744"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ectangle 7"/>
          <p:cNvSpPr/>
          <p:nvPr/>
        </p:nvSpPr>
        <p:spPr bwMode="auto">
          <a:xfrm>
            <a:off x="1403648" y="3717032"/>
            <a:ext cx="504056" cy="2160240"/>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2051720" y="3573016"/>
            <a:ext cx="504056" cy="2304256"/>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2699792" y="3789040"/>
            <a:ext cx="504056" cy="2088232"/>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bwMode="auto">
          <a:xfrm>
            <a:off x="3347864" y="3717032"/>
            <a:ext cx="504056" cy="2160240"/>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3995936" y="3789040"/>
            <a:ext cx="504056" cy="2088232"/>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4644008" y="3573016"/>
            <a:ext cx="504056" cy="2304256"/>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5292080" y="3717032"/>
            <a:ext cx="504056" cy="2160240"/>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TextBox 14"/>
          <p:cNvSpPr txBox="1"/>
          <p:nvPr/>
        </p:nvSpPr>
        <p:spPr>
          <a:xfrm rot="16200000">
            <a:off x="325851" y="3596535"/>
            <a:ext cx="1372798" cy="461665"/>
          </a:xfrm>
          <a:prstGeom prst="rect">
            <a:avLst/>
          </a:prstGeom>
          <a:noFill/>
        </p:spPr>
        <p:txBody>
          <a:bodyPr wrap="square" rtlCol="0">
            <a:spAutoFit/>
          </a:bodyPr>
          <a:lstStyle/>
          <a:p>
            <a:r>
              <a:rPr lang="en-US" sz="2400" dirty="0" smtClean="0"/>
              <a:t>Points</a:t>
            </a:r>
            <a:endParaRPr lang="en-US" sz="2400" dirty="0"/>
          </a:p>
        </p:txBody>
      </p:sp>
      <p:sp>
        <p:nvSpPr>
          <p:cNvPr id="16" name="TextBox 15"/>
          <p:cNvSpPr txBox="1"/>
          <p:nvPr/>
        </p:nvSpPr>
        <p:spPr>
          <a:xfrm>
            <a:off x="3131840" y="6021288"/>
            <a:ext cx="2520280" cy="461665"/>
          </a:xfrm>
          <a:prstGeom prst="rect">
            <a:avLst/>
          </a:prstGeom>
          <a:noFill/>
        </p:spPr>
        <p:txBody>
          <a:bodyPr wrap="square" rtlCol="0">
            <a:spAutoFit/>
          </a:bodyPr>
          <a:lstStyle/>
          <a:p>
            <a:r>
              <a:rPr lang="en-US" sz="2400" dirty="0" smtClean="0"/>
              <a:t>Time (iterations)</a:t>
            </a:r>
            <a:endParaRPr lang="en-US" sz="2400"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ln/>
        </p:spPr>
        <p:txBody>
          <a:bodyPr lIns="26788" tIns="26788" rIns="26788" bIns="26788"/>
          <a:lstStyle/>
          <a:p>
            <a:r>
              <a:rPr lang="en-US"/>
              <a:t>Agile Core Principles</a:t>
            </a:r>
          </a:p>
        </p:txBody>
      </p:sp>
    </p:spTree>
    <p:extLst>
      <p:ext uri="{BB962C8B-B14F-4D97-AF65-F5344CB8AC3E}">
        <p14:creationId xmlns:p14="http://schemas.microsoft.com/office/powerpoint/2010/main" val="1286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9" name="Object 3"/>
          <p:cNvGraphicFramePr>
            <a:graphicFrameLocks/>
          </p:cNvGraphicFramePr>
          <p:nvPr>
            <p:extLst>
              <p:ext uri="{D42A27DB-BD31-4B8C-83A1-F6EECF244321}">
                <p14:modId xmlns:p14="http://schemas.microsoft.com/office/powerpoint/2010/main" val="817647135"/>
              </p:ext>
            </p:extLst>
          </p:nvPr>
        </p:nvGraphicFramePr>
        <p:xfrm>
          <a:off x="707678" y="489272"/>
          <a:ext cx="8395023" cy="5606728"/>
        </p:xfrm>
        <a:graphic>
          <a:graphicData uri="http://schemas.openxmlformats.org/presentationml/2006/ole">
            <mc:AlternateContent xmlns:mc="http://schemas.openxmlformats.org/markup-compatibility/2006">
              <mc:Choice xmlns:v="urn:schemas-microsoft-com:vml" Requires="v">
                <p:oleObj spid="_x0000_s1034" name="Chart" r:id="rId4" imgW="16774603" imgH="11204794" progId="MSGraph.Chart.8">
                  <p:embed/>
                </p:oleObj>
              </mc:Choice>
              <mc:Fallback>
                <p:oleObj name="Chart" r:id="rId4" imgW="16774603" imgH="11204794" progId="MSGraph.Chart.8">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78" y="489272"/>
                        <a:ext cx="8395023" cy="560672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121860" name="Line 4"/>
          <p:cNvSpPr>
            <a:spLocks noChangeShapeType="1"/>
          </p:cNvSpPr>
          <p:nvPr/>
        </p:nvSpPr>
        <p:spPr bwMode="auto">
          <a:xfrm>
            <a:off x="6059910" y="1888779"/>
            <a:ext cx="1858491" cy="2232"/>
          </a:xfrm>
          <a:prstGeom prst="line">
            <a:avLst/>
          </a:prstGeom>
          <a:noFill/>
          <a:ln w="53975" cap="flat">
            <a:solidFill>
              <a:srgbClr val="0000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1861" name="Line 5"/>
          <p:cNvSpPr>
            <a:spLocks noChangeShapeType="1"/>
          </p:cNvSpPr>
          <p:nvPr/>
        </p:nvSpPr>
        <p:spPr bwMode="auto">
          <a:xfrm rot="10800000" flipH="1">
            <a:off x="6059910" y="1618655"/>
            <a:ext cx="1644178" cy="1428750"/>
          </a:xfrm>
          <a:prstGeom prst="line">
            <a:avLst/>
          </a:prstGeom>
          <a:noFill/>
          <a:ln w="53975" cap="flat">
            <a:solidFill>
              <a:srgbClr val="FF66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1862" name="Line 6"/>
          <p:cNvSpPr>
            <a:spLocks noChangeShapeType="1"/>
          </p:cNvSpPr>
          <p:nvPr/>
        </p:nvSpPr>
        <p:spPr bwMode="auto">
          <a:xfrm rot="10800000" flipH="1">
            <a:off x="7417222" y="1690093"/>
            <a:ext cx="1116" cy="4145607"/>
          </a:xfrm>
          <a:prstGeom prst="line">
            <a:avLst/>
          </a:prstGeom>
          <a:noFill/>
          <a:ln w="53975" cap="flat">
            <a:solidFill>
              <a:srgbClr val="0000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dirty="0" smtClean="0"/>
              <a:t>Velocity</a:t>
            </a:r>
            <a:endParaRPr lang="en-US" dirty="0"/>
          </a:p>
        </p:txBody>
      </p:sp>
    </p:spTree>
    <p:extLst>
      <p:ext uri="{BB962C8B-B14F-4D97-AF65-F5344CB8AC3E}">
        <p14:creationId xmlns:p14="http://schemas.microsoft.com/office/powerpoint/2010/main" val="218791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wipe(left)">
                                      <p:cBhvr>
                                        <p:cTn id="7" dur="500"/>
                                        <p:tgtEl>
                                          <p:spTgt spid="121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861"/>
                                        </p:tgtEl>
                                        <p:attrNameLst>
                                          <p:attrName>style.visibility</p:attrName>
                                        </p:attrNameLst>
                                      </p:cBhvr>
                                      <p:to>
                                        <p:strVal val="visible"/>
                                      </p:to>
                                    </p:set>
                                    <p:animEffect transition="in" filter="wipe(left)">
                                      <p:cBhvr>
                                        <p:cTn id="12" dur="500"/>
                                        <p:tgtEl>
                                          <p:spTgt spid="121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1862"/>
                                        </p:tgtEl>
                                        <p:attrNameLst>
                                          <p:attrName>style.visibility</p:attrName>
                                        </p:attrNameLst>
                                      </p:cBhvr>
                                      <p:to>
                                        <p:strVal val="visible"/>
                                      </p:to>
                                    </p:set>
                                    <p:animEffect transition="in" filter="wipe(down)">
                                      <p:cBhvr>
                                        <p:cTn id="17" dur="500"/>
                                        <p:tgtEl>
                                          <p:spTgt spid="12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p:bldP spid="121861" grpId="0" animBg="1"/>
      <p:bldP spid="1218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588224" y="2076450"/>
            <a:ext cx="432048" cy="3944838"/>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7164288" y="2257424"/>
            <a:ext cx="432048" cy="3763863"/>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7740352" y="2409824"/>
            <a:ext cx="432048" cy="3611463"/>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012160" y="1916832"/>
            <a:ext cx="432048" cy="4104456"/>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4235963" y="2428874"/>
            <a:ext cx="432048" cy="3592413"/>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4836030" y="2562224"/>
            <a:ext cx="432048" cy="3459063"/>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5436096" y="2705100"/>
            <a:ext cx="432048" cy="3316188"/>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3563888" y="2286000"/>
            <a:ext cx="432048" cy="3735288"/>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Just Have Them Work More</a:t>
            </a:r>
            <a:endParaRPr lang="en-US" dirty="0"/>
          </a:p>
        </p:txBody>
      </p:sp>
      <p:cxnSp>
        <p:nvCxnSpPr>
          <p:cNvPr id="4" name="Straight Connector 3"/>
          <p:cNvCxnSpPr/>
          <p:nvPr/>
        </p:nvCxnSpPr>
        <p:spPr bwMode="auto">
          <a:xfrm rot="5400000">
            <a:off x="-1764704" y="3573016"/>
            <a:ext cx="4896544"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83568" y="6021288"/>
            <a:ext cx="7704856"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683568" y="3140968"/>
            <a:ext cx="2736304" cy="0"/>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rot="5400000" flipH="1" flipV="1">
            <a:off x="3131840" y="2564904"/>
            <a:ext cx="864096" cy="288032"/>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3707904" y="2276872"/>
            <a:ext cx="2016224" cy="432048"/>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rot="5400000" flipH="1" flipV="1">
            <a:off x="5610783" y="2080829"/>
            <a:ext cx="813445" cy="442739"/>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6238875" y="1905000"/>
            <a:ext cx="1752600" cy="533400"/>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rot="16200000">
            <a:off x="-348062" y="3308502"/>
            <a:ext cx="1372798" cy="461665"/>
          </a:xfrm>
          <a:prstGeom prst="rect">
            <a:avLst/>
          </a:prstGeom>
          <a:noFill/>
        </p:spPr>
        <p:txBody>
          <a:bodyPr wrap="square" rtlCol="0">
            <a:spAutoFit/>
          </a:bodyPr>
          <a:lstStyle/>
          <a:p>
            <a:r>
              <a:rPr lang="en-US" sz="2400" dirty="0" smtClean="0"/>
              <a:t>Velocity </a:t>
            </a:r>
            <a:endParaRPr lang="en-US" sz="2400" dirty="0"/>
          </a:p>
        </p:txBody>
      </p:sp>
      <p:sp>
        <p:nvSpPr>
          <p:cNvPr id="18" name="TextBox 17"/>
          <p:cNvSpPr txBox="1"/>
          <p:nvPr/>
        </p:nvSpPr>
        <p:spPr>
          <a:xfrm>
            <a:off x="3131840" y="6063679"/>
            <a:ext cx="2520280" cy="461665"/>
          </a:xfrm>
          <a:prstGeom prst="rect">
            <a:avLst/>
          </a:prstGeom>
          <a:noFill/>
        </p:spPr>
        <p:txBody>
          <a:bodyPr wrap="square" rtlCol="0">
            <a:spAutoFit/>
          </a:bodyPr>
          <a:lstStyle/>
          <a:p>
            <a:r>
              <a:rPr lang="en-US" sz="2400" dirty="0" smtClean="0"/>
              <a:t>Time (iterations)</a:t>
            </a:r>
            <a:endParaRPr lang="en-US" sz="2400" dirty="0"/>
          </a:p>
        </p:txBody>
      </p:sp>
      <p:sp>
        <p:nvSpPr>
          <p:cNvPr id="19" name="Rectangle 18"/>
          <p:cNvSpPr/>
          <p:nvPr/>
        </p:nvSpPr>
        <p:spPr bwMode="auto">
          <a:xfrm>
            <a:off x="755576"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1313638"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871700"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2429762"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2987824"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555776" y="1484784"/>
            <a:ext cx="1656184" cy="369332"/>
          </a:xfrm>
          <a:prstGeom prst="rect">
            <a:avLst/>
          </a:prstGeom>
          <a:noFill/>
        </p:spPr>
        <p:txBody>
          <a:bodyPr wrap="square" rtlCol="0">
            <a:spAutoFit/>
          </a:bodyPr>
          <a:lstStyle/>
          <a:p>
            <a:r>
              <a:rPr lang="en-US" dirty="0" smtClean="0"/>
              <a:t>Add Saturday</a:t>
            </a:r>
            <a:endParaRPr lang="en-US" dirty="0"/>
          </a:p>
        </p:txBody>
      </p:sp>
      <p:sp>
        <p:nvSpPr>
          <p:cNvPr id="36" name="TextBox 35"/>
          <p:cNvSpPr txBox="1"/>
          <p:nvPr/>
        </p:nvSpPr>
        <p:spPr>
          <a:xfrm>
            <a:off x="4932040" y="980728"/>
            <a:ext cx="1656184" cy="369332"/>
          </a:xfrm>
          <a:prstGeom prst="rect">
            <a:avLst/>
          </a:prstGeom>
          <a:noFill/>
        </p:spPr>
        <p:txBody>
          <a:bodyPr wrap="square" rtlCol="0">
            <a:spAutoFit/>
          </a:bodyPr>
          <a:lstStyle/>
          <a:p>
            <a:r>
              <a:rPr lang="en-US" dirty="0" smtClean="0"/>
              <a:t>Add Sunday</a:t>
            </a:r>
            <a:endParaRPr lang="en-US" dirty="0"/>
          </a:p>
        </p:txBody>
      </p:sp>
      <p:cxnSp>
        <p:nvCxnSpPr>
          <p:cNvPr id="38" name="Straight Arrow Connector 37"/>
          <p:cNvCxnSpPr/>
          <p:nvPr/>
        </p:nvCxnSpPr>
        <p:spPr bwMode="auto">
          <a:xfrm rot="16200000" flipH="1">
            <a:off x="2663788" y="2240868"/>
            <a:ext cx="1080120" cy="288032"/>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Arrow Connector 39"/>
          <p:cNvCxnSpPr/>
          <p:nvPr/>
        </p:nvCxnSpPr>
        <p:spPr bwMode="auto">
          <a:xfrm rot="16200000" flipH="1">
            <a:off x="4968044" y="1808820"/>
            <a:ext cx="1224136" cy="288032"/>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6220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Quality</a:t>
            </a:r>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37368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ln/>
        </p:spPr>
        <p:txBody>
          <a:bodyPr/>
          <a:lstStyle/>
          <a:p>
            <a:r>
              <a:rPr lang="en-US" dirty="0" smtClean="0"/>
              <a:t>Everyone’s responsibility</a:t>
            </a:r>
            <a:endParaRPr lang="en-US" dirty="0"/>
          </a:p>
        </p:txBody>
      </p:sp>
      <p:sp>
        <p:nvSpPr>
          <p:cNvPr id="61443" name="Rectangle 3"/>
          <p:cNvSpPr>
            <a:spLocks noGrp="1" noChangeArrowheads="1"/>
          </p:cNvSpPr>
          <p:nvPr>
            <p:ph idx="1"/>
          </p:nvPr>
        </p:nvSpPr>
        <p:spPr>
          <a:ln/>
        </p:spPr>
        <p:txBody>
          <a:bodyPr/>
          <a:lstStyle/>
          <a:p>
            <a:r>
              <a:rPr lang="en-US" dirty="0" smtClean="0"/>
              <a:t>Unit tests</a:t>
            </a:r>
          </a:p>
          <a:p>
            <a:r>
              <a:rPr lang="en-US" dirty="0" smtClean="0"/>
              <a:t>Acceptance criteria</a:t>
            </a:r>
          </a:p>
          <a:p>
            <a:r>
              <a:rPr lang="en-US" dirty="0" smtClean="0"/>
              <a:t>Refactoring</a:t>
            </a:r>
          </a:p>
          <a:p>
            <a:r>
              <a:rPr lang="en-US" dirty="0" smtClean="0"/>
              <a:t>Code quality metrics</a:t>
            </a:r>
          </a:p>
          <a:p>
            <a:endParaRPr lang="en-US" dirty="0" smtClean="0"/>
          </a:p>
          <a:p>
            <a:endParaRPr lang="en-US" dirty="0"/>
          </a:p>
        </p:txBody>
      </p:sp>
      <p:pic>
        <p:nvPicPr>
          <p:cNvPr id="61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2475756"/>
            <a:ext cx="1571625" cy="371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6595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6144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68" presetClass="entr" presetSubtype="0" fill="hold" grpId="0" nodeType="afterEffect">
                                  <p:stCondLst>
                                    <p:cond delay="0"/>
                                  </p:stCondLst>
                                  <p:childTnLst>
                                    <p:set>
                                      <p:cBhvr>
                                        <p:cTn id="9" dur="1" fill="hold">
                                          <p:stCondLst>
                                            <p:cond delay="499"/>
                                          </p:stCondLst>
                                        </p:cTn>
                                        <p:tgtEl>
                                          <p:spTgt spid="61443">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68" presetClass="entr" presetSubtype="0" fill="hold" grpId="0" nodeType="afterEffect">
                                  <p:stCondLst>
                                    <p:cond delay="0"/>
                                  </p:stCondLst>
                                  <p:childTnLst>
                                    <p:set>
                                      <p:cBhvr>
                                        <p:cTn id="12" dur="1" fill="hold">
                                          <p:stCondLst>
                                            <p:cond delay="499"/>
                                          </p:stCondLst>
                                        </p:cTn>
                                        <p:tgtEl>
                                          <p:spTgt spid="61443">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68" presetClass="entr" presetSubtype="0" fill="hold" grpId="0" nodeType="afterEffect">
                                  <p:stCondLst>
                                    <p:cond delay="0"/>
                                  </p:stCondLst>
                                  <p:childTnLst>
                                    <p:set>
                                      <p:cBhvr>
                                        <p:cTn id="15" dur="1" fill="hold">
                                          <p:stCondLst>
                                            <p:cond delay="499"/>
                                          </p:stCondLst>
                                        </p:cTn>
                                        <p:tgtEl>
                                          <p:spTgt spid="61443">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2" presetClass="entr" presetSubtype="1" fill="hold" nodeType="afterEffect">
                                  <p:stCondLst>
                                    <p:cond delay="0"/>
                                  </p:stCondLst>
                                  <p:childTnLst>
                                    <p:set>
                                      <p:cBhvr>
                                        <p:cTn id="18" dur="1" fill="hold">
                                          <p:stCondLst>
                                            <p:cond delay="0"/>
                                          </p:stCondLst>
                                        </p:cTn>
                                        <p:tgtEl>
                                          <p:spTgt spid="61444"/>
                                        </p:tgtEl>
                                        <p:attrNameLst>
                                          <p:attrName>style.visibility</p:attrName>
                                        </p:attrNameLst>
                                      </p:cBhvr>
                                      <p:to>
                                        <p:strVal val="visible"/>
                                      </p:to>
                                    </p:set>
                                    <p:anim calcmode="lin" valueType="num">
                                      <p:cBhvr additive="base">
                                        <p:cTn id="19" dur="500" fill="hold"/>
                                        <p:tgtEl>
                                          <p:spTgt spid="61444"/>
                                        </p:tgtEl>
                                        <p:attrNameLst>
                                          <p:attrName>ppt_x</p:attrName>
                                        </p:attrNameLst>
                                      </p:cBhvr>
                                      <p:tavLst>
                                        <p:tav tm="0">
                                          <p:val>
                                            <p:strVal val="#ppt_x"/>
                                          </p:val>
                                        </p:tav>
                                        <p:tav tm="100000">
                                          <p:val>
                                            <p:strVal val="#ppt_x"/>
                                          </p:val>
                                        </p:tav>
                                      </p:tavLst>
                                    </p:anim>
                                    <p:anim calcmode="lin" valueType="num">
                                      <p:cBhvr additive="base">
                                        <p:cTn id="20" dur="500" fill="hold"/>
                                        <p:tgtEl>
                                          <p:spTgt spid="614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bldLvl="5" autoUpdateAnimBg="0"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Cost of Change</a:t>
            </a:r>
            <a:endParaRPr lang="en-AU" dirty="0"/>
          </a:p>
        </p:txBody>
      </p:sp>
      <p:pic>
        <p:nvPicPr>
          <p:cNvPr id="15365" name="Content Placeholder 3" descr="technical debt.jpg"/>
          <p:cNvPicPr>
            <a:picLocks noGrp="1" noChangeAspect="1"/>
          </p:cNvPicPr>
          <p:nvPr>
            <p:ph idx="4294967295"/>
          </p:nvPr>
        </p:nvPicPr>
        <p:blipFill>
          <a:blip r:embed="rId3"/>
          <a:srcRect l="-3265" r="-3265"/>
          <a:stretch>
            <a:fillRect/>
          </a:stretch>
        </p:blipFill>
        <p:spPr>
          <a:xfrm>
            <a:off x="0" y="1295400"/>
            <a:ext cx="8229600" cy="5157788"/>
          </a:xfrm>
        </p:spPr>
      </p:pic>
      <p:sp>
        <p:nvSpPr>
          <p:cNvPr id="15363" name="TextBox 4"/>
          <p:cNvSpPr txBox="1">
            <a:spLocks noChangeArrowheads="1"/>
          </p:cNvSpPr>
          <p:nvPr/>
        </p:nvSpPr>
        <p:spPr bwMode="auto">
          <a:xfrm rot="-5400000">
            <a:off x="-1116363" y="3065611"/>
            <a:ext cx="2694392" cy="461665"/>
          </a:xfrm>
          <a:prstGeom prst="rect">
            <a:avLst/>
          </a:prstGeom>
          <a:noFill/>
          <a:ln w="9525">
            <a:noFill/>
            <a:miter lim="800000"/>
            <a:headEnd/>
            <a:tailEnd/>
          </a:ln>
        </p:spPr>
        <p:txBody>
          <a:bodyPr wrap="none">
            <a:spAutoFit/>
          </a:bodyPr>
          <a:lstStyle/>
          <a:p>
            <a:r>
              <a:rPr lang="en-AU" sz="2400" dirty="0"/>
              <a:t>Cost of </a:t>
            </a:r>
            <a:r>
              <a:rPr lang="en-AU" sz="2400" dirty="0" smtClean="0"/>
              <a:t>code change</a:t>
            </a:r>
            <a:endParaRPr lang="en-AU" sz="2400" dirty="0"/>
          </a:p>
        </p:txBody>
      </p:sp>
      <p:sp>
        <p:nvSpPr>
          <p:cNvPr id="15364" name="TextBox 5"/>
          <p:cNvSpPr txBox="1">
            <a:spLocks noChangeArrowheads="1"/>
          </p:cNvSpPr>
          <p:nvPr/>
        </p:nvSpPr>
        <p:spPr bwMode="auto">
          <a:xfrm>
            <a:off x="3704214" y="6222207"/>
            <a:ext cx="960438" cy="461962"/>
          </a:xfrm>
          <a:prstGeom prst="rect">
            <a:avLst/>
          </a:prstGeom>
          <a:noFill/>
          <a:ln w="9525">
            <a:noFill/>
            <a:miter lim="800000"/>
            <a:headEnd/>
            <a:tailEnd/>
          </a:ln>
        </p:spPr>
        <p:txBody>
          <a:bodyPr wrap="none">
            <a:spAutoFit/>
          </a:bodyPr>
          <a:lstStyle/>
          <a:p>
            <a:r>
              <a:rPr lang="en-AU" sz="2400" dirty="0"/>
              <a:t>Years</a:t>
            </a:r>
          </a:p>
        </p:txBody>
      </p:sp>
      <p:grpSp>
        <p:nvGrpSpPr>
          <p:cNvPr id="4" name="Group 15"/>
          <p:cNvGrpSpPr>
            <a:grpSpLocks/>
          </p:cNvGrpSpPr>
          <p:nvPr/>
        </p:nvGrpSpPr>
        <p:grpSpPr bwMode="auto">
          <a:xfrm>
            <a:off x="5285619" y="2285999"/>
            <a:ext cx="779381" cy="2000250"/>
            <a:chOff x="5285535" y="2285991"/>
            <a:chExt cx="779885" cy="2000264"/>
          </a:xfrm>
        </p:grpSpPr>
        <p:cxnSp>
          <p:nvCxnSpPr>
            <p:cNvPr id="14" name="Straight Arrow Connector 13"/>
            <p:cNvCxnSpPr/>
            <p:nvPr/>
          </p:nvCxnSpPr>
          <p:spPr>
            <a:xfrm rot="5400000">
              <a:off x="4501403" y="3285329"/>
              <a:ext cx="2000264" cy="1588"/>
            </a:xfrm>
            <a:prstGeom prst="straightConnector1">
              <a:avLst/>
            </a:prstGeom>
            <a:ln>
              <a:solidFill>
                <a:srgbClr val="7F7F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5370" name="TextBox 14"/>
            <p:cNvSpPr txBox="1">
              <a:spLocks noChangeArrowheads="1"/>
            </p:cNvSpPr>
            <p:nvPr/>
          </p:nvSpPr>
          <p:spPr bwMode="auto">
            <a:xfrm>
              <a:off x="5285535" y="2500307"/>
              <a:ext cx="779885" cy="738669"/>
            </a:xfrm>
            <a:prstGeom prst="rect">
              <a:avLst/>
            </a:prstGeom>
            <a:noFill/>
            <a:ln w="9525">
              <a:solidFill>
                <a:srgbClr val="7F7F7F"/>
              </a:solidFill>
              <a:miter lim="800000"/>
              <a:headEnd/>
              <a:tailEnd/>
            </a:ln>
          </p:spPr>
          <p:txBody>
            <a:bodyPr wrap="none">
              <a:spAutoFit/>
            </a:bodyPr>
            <a:lstStyle/>
            <a:p>
              <a:r>
                <a:rPr lang="en-AU" dirty="0">
                  <a:latin typeface="Calibri" pitchFamily="34" charset="0"/>
                  <a:cs typeface="Calibri" pitchFamily="34" charset="0"/>
                </a:rPr>
                <a:t>TD</a:t>
              </a:r>
            </a:p>
          </p:txBody>
        </p:sp>
      </p:grpSp>
      <p:sp>
        <p:nvSpPr>
          <p:cNvPr id="12" name="Rounded Rectangle 11"/>
          <p:cNvSpPr/>
          <p:nvPr/>
        </p:nvSpPr>
        <p:spPr>
          <a:xfrm>
            <a:off x="6000760" y="4572017"/>
            <a:ext cx="2858283" cy="1357313"/>
          </a:xfrm>
          <a:prstGeom prst="roundRect">
            <a:avLst/>
          </a:prstGeom>
          <a:solidFill>
            <a:srgbClr val="1E4649"/>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177800" indent="-177800" algn="l">
              <a:buFont typeface="Arial" pitchFamily="34" charset="0"/>
              <a:buChar char="•"/>
              <a:defRPr/>
            </a:pPr>
            <a:r>
              <a:rPr lang="en-AU" sz="2000" dirty="0" smtClean="0">
                <a:solidFill>
                  <a:schemeClr val="bg1"/>
                </a:solidFill>
                <a:latin typeface="Calibri" pitchFamily="34" charset="0"/>
                <a:cs typeface="Calibri" pitchFamily="34" charset="0"/>
              </a:rPr>
              <a:t>Development time</a:t>
            </a:r>
          </a:p>
          <a:p>
            <a:pPr marL="177800" indent="-177800" algn="l">
              <a:buFont typeface="Arial" pitchFamily="34" charset="0"/>
              <a:buChar char="•"/>
              <a:defRPr/>
            </a:pPr>
            <a:r>
              <a:rPr lang="en-AU" sz="2000" dirty="0" smtClean="0">
                <a:solidFill>
                  <a:schemeClr val="bg1"/>
                </a:solidFill>
                <a:latin typeface="Calibri" pitchFamily="34" charset="0"/>
                <a:cs typeface="Calibri" pitchFamily="34" charset="0"/>
              </a:rPr>
              <a:t>Testing </a:t>
            </a:r>
            <a:r>
              <a:rPr lang="en-AU" sz="2000" dirty="0">
                <a:solidFill>
                  <a:schemeClr val="bg1"/>
                </a:solidFill>
                <a:latin typeface="Calibri" pitchFamily="34" charset="0"/>
                <a:cs typeface="Calibri" pitchFamily="34" charset="0"/>
              </a:rPr>
              <a:t>time</a:t>
            </a:r>
          </a:p>
          <a:p>
            <a:pPr marL="177800" indent="-177800" algn="l">
              <a:buFont typeface="Arial" pitchFamily="34" charset="0"/>
              <a:buChar char="•"/>
              <a:defRPr/>
            </a:pPr>
            <a:r>
              <a:rPr lang="en-AU" sz="2000" dirty="0">
                <a:solidFill>
                  <a:schemeClr val="bg1"/>
                </a:solidFill>
                <a:latin typeface="Calibri" pitchFamily="34" charset="0"/>
                <a:cs typeface="Calibri" pitchFamily="34" charset="0"/>
              </a:rPr>
              <a:t>Error location</a:t>
            </a:r>
          </a:p>
          <a:p>
            <a:pPr marL="177800" indent="-177800" algn="l">
              <a:buFont typeface="Arial" pitchFamily="34" charset="0"/>
              <a:buChar char="•"/>
              <a:defRPr/>
            </a:pPr>
            <a:r>
              <a:rPr lang="en-AU" sz="2000" dirty="0">
                <a:solidFill>
                  <a:schemeClr val="bg1"/>
                </a:solidFill>
                <a:latin typeface="Calibri" pitchFamily="34" charset="0"/>
                <a:cs typeface="Calibri" pitchFamily="34" charset="0"/>
              </a:rPr>
              <a:t>Error feedback </a:t>
            </a:r>
            <a:r>
              <a:rPr lang="en-AU" sz="2000" dirty="0" smtClean="0">
                <a:solidFill>
                  <a:schemeClr val="bg1"/>
                </a:solidFill>
                <a:latin typeface="Calibri" pitchFamily="34" charset="0"/>
                <a:cs typeface="Calibri" pitchFamily="34" charset="0"/>
              </a:rPr>
              <a:t>ratio</a:t>
            </a:r>
            <a:endParaRPr lang="en-AU" sz="20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014591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2276872"/>
            <a:ext cx="7704856" cy="3139321"/>
          </a:xfrm>
          <a:prstGeom prst="rect">
            <a:avLst/>
          </a:prstGeom>
          <a:noFill/>
        </p:spPr>
        <p:txBody>
          <a:bodyPr wrap="square" rtlCol="0">
            <a:spAutoFit/>
          </a:bodyPr>
          <a:lstStyle/>
          <a:p>
            <a:r>
              <a:rPr lang="en-US" sz="6600" b="1" dirty="0" smtClean="0">
                <a:solidFill>
                  <a:srgbClr val="FF6600"/>
                </a:solidFill>
                <a:latin typeface="Calibri"/>
                <a:cs typeface="Calibri"/>
              </a:rPr>
              <a:t>Continuous Improvement</a:t>
            </a:r>
          </a:p>
          <a:p>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35918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844824"/>
            <a:ext cx="5768578" cy="358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 name="Title 1"/>
          <p:cNvSpPr>
            <a:spLocks noGrp="1"/>
          </p:cNvSpPr>
          <p:nvPr>
            <p:ph type="title"/>
          </p:nvPr>
        </p:nvSpPr>
        <p:spPr/>
        <p:txBody>
          <a:bodyPr/>
          <a:lstStyle/>
          <a:p>
            <a:r>
              <a:rPr lang="en-US" dirty="0" smtClean="0"/>
              <a:t>Waste</a:t>
            </a:r>
            <a:endParaRPr lang="en-US" dirty="0"/>
          </a:p>
        </p:txBody>
      </p:sp>
    </p:spTree>
    <p:extLst>
      <p:ext uri="{BB962C8B-B14F-4D97-AF65-F5344CB8AC3E}">
        <p14:creationId xmlns:p14="http://schemas.microsoft.com/office/powerpoint/2010/main" val="155305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ln/>
        </p:spPr>
        <p:txBody>
          <a:bodyPr/>
          <a:lstStyle/>
          <a:p>
            <a:r>
              <a:rPr lang="en-US"/>
              <a:t>Retrospective</a:t>
            </a:r>
          </a:p>
        </p:txBody>
      </p:sp>
      <p:sp>
        <p:nvSpPr>
          <p:cNvPr id="2" name="Content Placeholder 1"/>
          <p:cNvSpPr>
            <a:spLocks noGrp="1"/>
          </p:cNvSpPr>
          <p:nvPr>
            <p:ph idx="1"/>
          </p:nvPr>
        </p:nvSpPr>
        <p:spPr>
          <a:xfrm>
            <a:off x="457200" y="1600201"/>
            <a:ext cx="4258816" cy="3917031"/>
          </a:xfrm>
        </p:spPr>
        <p:txBody>
          <a:bodyPr/>
          <a:lstStyle/>
          <a:p>
            <a:r>
              <a:rPr lang="en-US" dirty="0" smtClean="0"/>
              <a:t>Held at end of an iteration, release, project.</a:t>
            </a:r>
          </a:p>
          <a:p>
            <a:r>
              <a:rPr lang="en-US" dirty="0" smtClean="0"/>
              <a:t>Focused on improvement</a:t>
            </a:r>
          </a:p>
          <a:p>
            <a:r>
              <a:rPr lang="en-US" dirty="0" smtClean="0"/>
              <a:t>Key part of Agile team culture</a:t>
            </a:r>
          </a:p>
          <a:p>
            <a:endParaRPr lang="en-US" dirty="0"/>
          </a:p>
        </p:txBody>
      </p:sp>
      <p:pic>
        <p:nvPicPr>
          <p:cNvPr id="122882" name="Picture 2" descr="D:\Umar\Office\Dropbox\studios solutions\graphics\Agile Fundamentals\AgFu-05-PP-1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132856"/>
            <a:ext cx="4100221"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0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Process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1" name="Rounded Rectangle 10"/>
          <p:cNvSpPr/>
          <p:nvPr/>
        </p:nvSpPr>
        <p:spPr>
          <a:xfrm>
            <a:off x="6500826" y="3429000"/>
            <a:ext cx="2414574"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647323"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p:cNvSpPr txBox="1"/>
          <p:nvPr/>
        </p:nvSpPr>
        <p:spPr>
          <a:xfrm>
            <a:off x="278257"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850339" y="2571744"/>
            <a:ext cx="1505540" cy="646331"/>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a:p>
            <a:pPr algn="ctr"/>
            <a:r>
              <a:rPr lang="en-US" sz="1800" b="1" dirty="0" smtClean="0">
                <a:solidFill>
                  <a:schemeClr val="accent2">
                    <a:lumMod val="50000"/>
                  </a:schemeClr>
                </a:solidFill>
                <a:latin typeface="+mj-lt"/>
              </a:rPr>
              <a:t> (Iteration 0)</a:t>
            </a:r>
          </a:p>
        </p:txBody>
      </p:sp>
      <p:sp>
        <p:nvSpPr>
          <p:cNvPr id="15" name="TextBox 14"/>
          <p:cNvSpPr txBox="1"/>
          <p:nvPr/>
        </p:nvSpPr>
        <p:spPr>
          <a:xfrm>
            <a:off x="3145523"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sp>
        <p:nvSpPr>
          <p:cNvPr id="16" name="TextBox 15"/>
          <p:cNvSpPr txBox="1"/>
          <p:nvPr/>
        </p:nvSpPr>
        <p:spPr>
          <a:xfrm>
            <a:off x="6629400" y="2571744"/>
            <a:ext cx="2153155" cy="584775"/>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 / Handover</a:t>
            </a:r>
            <a:br>
              <a:rPr lang="en-US" sz="1800" b="1" dirty="0" smtClean="0">
                <a:solidFill>
                  <a:schemeClr val="accent2">
                    <a:lumMod val="50000"/>
                  </a:schemeClr>
                </a:solidFill>
                <a:latin typeface="+mj-lt"/>
              </a:rPr>
            </a:br>
            <a:r>
              <a:rPr lang="en-US" sz="1400" dirty="0" smtClean="0">
                <a:solidFill>
                  <a:schemeClr val="accent2">
                    <a:lumMod val="50000"/>
                  </a:schemeClr>
                </a:solidFill>
                <a:latin typeface="+mj-lt"/>
              </a:rPr>
              <a:t>(…)</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695224"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1478655"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7556220"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pic>
        <p:nvPicPr>
          <p:cNvPr id="20" name="Picture 19" descr="bill-perplexed-flipped.jpg"/>
          <p:cNvPicPr>
            <a:picLocks noChangeAspect="1"/>
          </p:cNvPicPr>
          <p:nvPr/>
        </p:nvPicPr>
        <p:blipFill>
          <a:blip r:embed="rId3">
            <a:clrChange>
              <a:clrFrom>
                <a:srgbClr val="FFFFFF"/>
              </a:clrFrom>
              <a:clrTo>
                <a:srgbClr val="FFFFFF">
                  <a:alpha val="0"/>
                </a:srgbClr>
              </a:clrTo>
            </a:clrChange>
          </a:blip>
          <a:stretch>
            <a:fillRect/>
          </a:stretch>
        </p:blipFill>
        <p:spPr>
          <a:xfrm>
            <a:off x="4648200" y="1524000"/>
            <a:ext cx="1533144" cy="1898904"/>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0"/>
            <a:ext cx="8229600" cy="924235"/>
          </a:xfrm>
        </p:spPr>
        <p:txBody>
          <a:bodyPr>
            <a:normAutofit/>
          </a:bodyPr>
          <a:lstStyle/>
          <a:p>
            <a:r>
              <a:rPr lang="en-US" sz="3200" dirty="0" smtClean="0"/>
              <a:t>Principles Behind the Agile Manifesto</a:t>
            </a:r>
            <a:endParaRPr lang="en-US" sz="3200" dirty="0"/>
          </a:p>
        </p:txBody>
      </p:sp>
      <p:sp>
        <p:nvSpPr>
          <p:cNvPr id="4" name="Content Placeholder 3"/>
          <p:cNvSpPr>
            <a:spLocks noGrp="1"/>
          </p:cNvSpPr>
          <p:nvPr>
            <p:ph idx="1"/>
          </p:nvPr>
        </p:nvSpPr>
        <p:spPr>
          <a:xfrm>
            <a:off x="323528" y="908720"/>
            <a:ext cx="8568952" cy="5232797"/>
          </a:xfrm>
        </p:spPr>
        <p:txBody>
          <a:bodyPr>
            <a:normAutofit fontScale="92500"/>
          </a:bodyPr>
          <a:lstStyle/>
          <a:p>
            <a:r>
              <a:rPr lang="en-US" sz="2400" dirty="0" smtClean="0"/>
              <a:t>Satisfy the customer through early delivery of valuable software</a:t>
            </a:r>
          </a:p>
          <a:p>
            <a:r>
              <a:rPr lang="en-US" sz="2400" dirty="0" smtClean="0"/>
              <a:t>Harness changes in requirements for a competitive advantage</a:t>
            </a:r>
          </a:p>
          <a:p>
            <a:r>
              <a:rPr lang="en-US" sz="2400" dirty="0" smtClean="0"/>
              <a:t>Deliver working software frequently</a:t>
            </a:r>
          </a:p>
          <a:p>
            <a:r>
              <a:rPr lang="en-US" sz="2400" dirty="0" smtClean="0"/>
              <a:t>Business and development work together daily</a:t>
            </a:r>
          </a:p>
          <a:p>
            <a:r>
              <a:rPr lang="en-US" sz="2400" dirty="0" smtClean="0"/>
              <a:t>Support and trust the team</a:t>
            </a:r>
          </a:p>
          <a:p>
            <a:r>
              <a:rPr lang="en-US" sz="2400" dirty="0" smtClean="0"/>
              <a:t>Face-to-face conversations are best</a:t>
            </a:r>
          </a:p>
          <a:p>
            <a:r>
              <a:rPr lang="en-US" sz="2400" dirty="0" smtClean="0"/>
              <a:t>Working software is the primary measure of progress</a:t>
            </a:r>
          </a:p>
          <a:p>
            <a:r>
              <a:rPr lang="en-US" sz="2400" dirty="0" smtClean="0"/>
              <a:t>Sustainable pace of development</a:t>
            </a:r>
          </a:p>
          <a:p>
            <a:r>
              <a:rPr lang="en-US" sz="2400" dirty="0" smtClean="0"/>
              <a:t>Continuous attention to technical excellence</a:t>
            </a:r>
          </a:p>
          <a:p>
            <a:r>
              <a:rPr lang="en-US" sz="2400" dirty="0" smtClean="0"/>
              <a:t>Simplicity is essential</a:t>
            </a:r>
          </a:p>
          <a:p>
            <a:r>
              <a:rPr lang="en-US" sz="2400" dirty="0" smtClean="0"/>
              <a:t>Architecture and design emerge from the team</a:t>
            </a:r>
          </a:p>
          <a:p>
            <a:r>
              <a:rPr lang="en-US" sz="2400" dirty="0" smtClean="0"/>
              <a:t>Reflect on the process and improve it</a:t>
            </a:r>
          </a:p>
          <a:p>
            <a:endParaRPr lang="en-US" sz="2400" dirty="0" smtClean="0"/>
          </a:p>
          <a:p>
            <a:pPr>
              <a:buNone/>
            </a:pPr>
            <a:endParaRPr lang="en-US" sz="2400"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4145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30"/>
          <p:cNvGrpSpPr/>
          <p:nvPr/>
        </p:nvGrpSpPr>
        <p:grpSpPr>
          <a:xfrm>
            <a:off x="2071670" y="3500438"/>
            <a:ext cx="4214842" cy="500066"/>
            <a:chOff x="1928794" y="3500438"/>
            <a:chExt cx="4214842" cy="500066"/>
          </a:xfrm>
        </p:grpSpPr>
        <p:sp>
          <p:nvSpPr>
            <p:cNvPr id="20" name="Rounded Rectangle 19"/>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2" name="Rounded Rectangle 21"/>
            <p:cNvSpPr/>
            <p:nvPr/>
          </p:nvSpPr>
          <p:spPr>
            <a:xfrm>
              <a:off x="235742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3" name="Rounded Rectangle 22"/>
            <p:cNvSpPr/>
            <p:nvPr/>
          </p:nvSpPr>
          <p:spPr>
            <a:xfrm>
              <a:off x="278605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4" name="Rounded Rectangle 23"/>
            <p:cNvSpPr/>
            <p:nvPr/>
          </p:nvSpPr>
          <p:spPr>
            <a:xfrm>
              <a:off x="321467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5" name="Rounded Rectangle 24"/>
            <p:cNvSpPr/>
            <p:nvPr/>
          </p:nvSpPr>
          <p:spPr>
            <a:xfrm>
              <a:off x="364330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6" name="Rounded Rectangle 25"/>
            <p:cNvSpPr/>
            <p:nvPr/>
          </p:nvSpPr>
          <p:spPr>
            <a:xfrm>
              <a:off x="407193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7" name="Rounded Rectangle 26"/>
            <p:cNvSpPr/>
            <p:nvPr/>
          </p:nvSpPr>
          <p:spPr>
            <a:xfrm>
              <a:off x="450056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8" name="Rounded Rectangle 27"/>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9" name="Rounded Rectangle 28"/>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0" name="Rounded Rectangle 29"/>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sp>
        <p:nvSpPr>
          <p:cNvPr id="32" name="TextBox 31"/>
          <p:cNvSpPr txBox="1"/>
          <p:nvPr/>
        </p:nvSpPr>
        <p:spPr>
          <a:xfrm>
            <a:off x="3150354"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cxnSp>
        <p:nvCxnSpPr>
          <p:cNvPr id="33" name="Straight Arrow Connector 32"/>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34" name="Right Brace 33"/>
          <p:cNvSpPr/>
          <p:nvPr/>
        </p:nvSpPr>
        <p:spPr>
          <a:xfrm rot="16200000">
            <a:off x="4089795" y="1089404"/>
            <a:ext cx="214314" cy="4179125"/>
          </a:xfrm>
          <a:prstGeom prst="rightBrace">
            <a:avLst>
              <a:gd name="adj1" fmla="val 7882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TextBox 34"/>
          <p:cNvSpPr txBox="1"/>
          <p:nvPr/>
        </p:nvSpPr>
        <p:spPr>
          <a:xfrm>
            <a:off x="2819400" y="2643182"/>
            <a:ext cx="2820003" cy="338554"/>
          </a:xfrm>
          <a:prstGeom prst="rect">
            <a:avLst/>
          </a:prstGeom>
          <a:noFill/>
        </p:spPr>
        <p:txBody>
          <a:bodyPr wrap="none" rtlCol="0">
            <a:spAutoFit/>
          </a:bodyPr>
          <a:lstStyle/>
          <a:p>
            <a:r>
              <a:rPr lang="en-US" sz="1600" b="1" dirty="0" smtClean="0">
                <a:solidFill>
                  <a:schemeClr val="accent2">
                    <a:lumMod val="50000"/>
                  </a:schemeClr>
                </a:solidFill>
                <a:latin typeface="+mj-lt"/>
              </a:rPr>
              <a:t>Many time-boxed iterations</a:t>
            </a:r>
            <a:endParaRPr lang="en-GB" sz="1600" b="1" dirty="0">
              <a:solidFill>
                <a:schemeClr val="accent2">
                  <a:lumMod val="50000"/>
                </a:schemeClr>
              </a:solidFill>
              <a:latin typeface="+mj-lt"/>
            </a:endParaRPr>
          </a:p>
        </p:txBody>
      </p:sp>
      <p:pic>
        <p:nvPicPr>
          <p:cNvPr id="31" name="Picture 30" descr="bill-satisfied-standing.jpg"/>
          <p:cNvPicPr>
            <a:picLocks noChangeAspect="1"/>
          </p:cNvPicPr>
          <p:nvPr/>
        </p:nvPicPr>
        <p:blipFill>
          <a:blip r:embed="rId3">
            <a:clrChange>
              <a:clrFrom>
                <a:srgbClr val="FFFFFF"/>
              </a:clrFrom>
              <a:clrTo>
                <a:srgbClr val="FFFFFF">
                  <a:alpha val="0"/>
                </a:srgbClr>
              </a:clrTo>
            </a:clrChange>
          </a:blip>
          <a:stretch>
            <a:fillRect/>
          </a:stretch>
        </p:blipFill>
        <p:spPr>
          <a:xfrm>
            <a:off x="609600" y="1447800"/>
            <a:ext cx="1021080" cy="2706624"/>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3383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The basics still apply</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4"/>
          <p:cNvGrpSpPr/>
          <p:nvPr/>
        </p:nvGrpSpPr>
        <p:grpSpPr>
          <a:xfrm>
            <a:off x="2071670" y="3500438"/>
            <a:ext cx="4214842" cy="500066"/>
            <a:chOff x="1928794" y="3500438"/>
            <a:chExt cx="4214842" cy="500066"/>
          </a:xfrm>
        </p:grpSpPr>
        <p:sp>
          <p:nvSpPr>
            <p:cNvPr id="48" name="Rounded Rectangle 47"/>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49" name="Rounded Rectangle 48"/>
            <p:cNvSpPr/>
            <p:nvPr/>
          </p:nvSpPr>
          <p:spPr>
            <a:xfrm>
              <a:off x="2357422"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0" name="Rounded Rectangle 49"/>
            <p:cNvSpPr/>
            <p:nvPr/>
          </p:nvSpPr>
          <p:spPr>
            <a:xfrm>
              <a:off x="2786050"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1" name="Rounded Rectangle 50"/>
            <p:cNvSpPr/>
            <p:nvPr/>
          </p:nvSpPr>
          <p:spPr>
            <a:xfrm>
              <a:off x="3214678"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2" name="Rounded Rectangle 51"/>
            <p:cNvSpPr/>
            <p:nvPr/>
          </p:nvSpPr>
          <p:spPr>
            <a:xfrm>
              <a:off x="3643306"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3" name="Rounded Rectangle 52"/>
            <p:cNvSpPr/>
            <p:nvPr/>
          </p:nvSpPr>
          <p:spPr>
            <a:xfrm>
              <a:off x="4071934"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4" name="Rounded Rectangle 53"/>
            <p:cNvSpPr/>
            <p:nvPr/>
          </p:nvSpPr>
          <p:spPr>
            <a:xfrm>
              <a:off x="4500562"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5" name="Rounded Rectangle 54"/>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6" name="Rounded Rectangle 55"/>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7" name="Rounded Rectangle 56"/>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cxnSp>
        <p:nvCxnSpPr>
          <p:cNvPr id="59" name="Straight Connector 58"/>
          <p:cNvCxnSpPr/>
          <p:nvPr/>
        </p:nvCxnSpPr>
        <p:spPr>
          <a:xfrm rot="5400000" flipH="1" flipV="1">
            <a:off x="1750199" y="2821777"/>
            <a:ext cx="1071570" cy="428628"/>
          </a:xfrm>
          <a:prstGeom prst="line">
            <a:avLst/>
          </a:prstGeom>
          <a:ln w="3175">
            <a:prstDash val="sys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16200000" flipH="1">
            <a:off x="1357290" y="4714884"/>
            <a:ext cx="1928826" cy="500066"/>
          </a:xfrm>
          <a:prstGeom prst="line">
            <a:avLst/>
          </a:prstGeom>
          <a:ln w="3175">
            <a:prstDash val="sysDash"/>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500298" y="2214554"/>
            <a:ext cx="2714644" cy="3800502"/>
          </a:xfrm>
          <a:prstGeom prst="roundRect">
            <a:avLst>
              <a:gd name="adj" fmla="val 10351"/>
            </a:avLst>
          </a:prstGeom>
          <a:solidFill>
            <a:srgbClr val="FF6600"/>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aphicFrame>
        <p:nvGraphicFramePr>
          <p:cNvPr id="35" name="Table 34"/>
          <p:cNvGraphicFramePr>
            <a:graphicFrameLocks noGrp="1"/>
          </p:cNvGraphicFramePr>
          <p:nvPr/>
        </p:nvGraphicFramePr>
        <p:xfrm>
          <a:off x="2786050" y="2500306"/>
          <a:ext cx="2143140" cy="3286150"/>
        </p:xfrm>
        <a:graphic>
          <a:graphicData uri="http://schemas.openxmlformats.org/drawingml/2006/table">
            <a:tbl>
              <a:tblPr firstRow="1" bandRow="1">
                <a:effectLst/>
                <a:tableStyleId>{2D5ABB26-0587-4C30-8999-92F81FD0307C}</a:tableStyleId>
              </a:tblPr>
              <a:tblGrid>
                <a:gridCol w="2143140"/>
              </a:tblGrid>
              <a:tr h="657230">
                <a:tc>
                  <a:txBody>
                    <a:bodyPr/>
                    <a:lstStyle/>
                    <a:p>
                      <a:pPr algn="ctr"/>
                      <a:r>
                        <a:rPr lang="en-US" dirty="0" smtClean="0">
                          <a:solidFill>
                            <a:schemeClr val="accent2">
                              <a:lumMod val="50000"/>
                            </a:schemeClr>
                          </a:solidFill>
                        </a:rPr>
                        <a:t>Analyze</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Design</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Code</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Test</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Deploy</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4145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Feedback</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30"/>
          <p:cNvGrpSpPr/>
          <p:nvPr/>
        </p:nvGrpSpPr>
        <p:grpSpPr>
          <a:xfrm>
            <a:off x="2071670" y="3500438"/>
            <a:ext cx="4214842" cy="500066"/>
            <a:chOff x="1928794" y="3500438"/>
            <a:chExt cx="4214842" cy="500066"/>
          </a:xfrm>
        </p:grpSpPr>
        <p:sp>
          <p:nvSpPr>
            <p:cNvPr id="20" name="Rounded Rectangle 19"/>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2" name="Rounded Rectangle 21"/>
            <p:cNvSpPr/>
            <p:nvPr/>
          </p:nvSpPr>
          <p:spPr>
            <a:xfrm>
              <a:off x="235742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3" name="Rounded Rectangle 22"/>
            <p:cNvSpPr/>
            <p:nvPr/>
          </p:nvSpPr>
          <p:spPr>
            <a:xfrm>
              <a:off x="278605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4" name="Rounded Rectangle 23"/>
            <p:cNvSpPr/>
            <p:nvPr/>
          </p:nvSpPr>
          <p:spPr>
            <a:xfrm>
              <a:off x="321467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5" name="Rounded Rectangle 24"/>
            <p:cNvSpPr/>
            <p:nvPr/>
          </p:nvSpPr>
          <p:spPr>
            <a:xfrm>
              <a:off x="364330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6" name="Rounded Rectangle 25"/>
            <p:cNvSpPr/>
            <p:nvPr/>
          </p:nvSpPr>
          <p:spPr>
            <a:xfrm>
              <a:off x="407193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7" name="Rounded Rectangle 26"/>
            <p:cNvSpPr/>
            <p:nvPr/>
          </p:nvSpPr>
          <p:spPr>
            <a:xfrm>
              <a:off x="450056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8" name="Rounded Rectangle 27"/>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9" name="Rounded Rectangle 28"/>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0" name="Rounded Rectangle 29"/>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sp>
        <p:nvSpPr>
          <p:cNvPr id="32" name="TextBox 31"/>
          <p:cNvSpPr txBox="1"/>
          <p:nvPr/>
        </p:nvSpPr>
        <p:spPr>
          <a:xfrm>
            <a:off x="3150354"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cxnSp>
        <p:nvCxnSpPr>
          <p:cNvPr id="33" name="Straight Arrow Connector 32"/>
          <p:cNvCxnSpPr/>
          <p:nvPr/>
        </p:nvCxnSpPr>
        <p:spPr>
          <a:xfrm rot="5400000" flipH="1" flipV="1">
            <a:off x="4023140" y="4233942"/>
            <a:ext cx="324000" cy="0"/>
          </a:xfrm>
          <a:prstGeom prst="straightConnector1">
            <a:avLst/>
          </a:prstGeom>
          <a:ln w="28575">
            <a:solidFill>
              <a:schemeClr val="accent5">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1" name="5-Point Star 30"/>
          <p:cNvSpPr/>
          <p:nvPr/>
        </p:nvSpPr>
        <p:spPr>
          <a:xfrm>
            <a:off x="2336200"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5-Point Star 35"/>
          <p:cNvSpPr/>
          <p:nvPr/>
        </p:nvSpPr>
        <p:spPr>
          <a:xfrm>
            <a:off x="2762197"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5-Point Star 36"/>
          <p:cNvSpPr/>
          <p:nvPr/>
        </p:nvSpPr>
        <p:spPr>
          <a:xfrm>
            <a:off x="3193456"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5-Point Star 37"/>
          <p:cNvSpPr/>
          <p:nvPr/>
        </p:nvSpPr>
        <p:spPr>
          <a:xfrm>
            <a:off x="3622084"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5-Point Star 38"/>
          <p:cNvSpPr/>
          <p:nvPr/>
        </p:nvSpPr>
        <p:spPr>
          <a:xfrm>
            <a:off x="4048081"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5-Point Star 39"/>
          <p:cNvSpPr/>
          <p:nvPr/>
        </p:nvSpPr>
        <p:spPr>
          <a:xfrm>
            <a:off x="4474078"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5-Point Star 40"/>
          <p:cNvSpPr/>
          <p:nvPr/>
        </p:nvSpPr>
        <p:spPr>
          <a:xfrm>
            <a:off x="4905337"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5-Point Star 42"/>
          <p:cNvSpPr/>
          <p:nvPr/>
        </p:nvSpPr>
        <p:spPr>
          <a:xfrm>
            <a:off x="5765224"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5-Point Star 43"/>
          <p:cNvSpPr/>
          <p:nvPr/>
        </p:nvSpPr>
        <p:spPr>
          <a:xfrm>
            <a:off x="6193852"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6" name="Straight Connector 45"/>
          <p:cNvCxnSpPr/>
          <p:nvPr/>
        </p:nvCxnSpPr>
        <p:spPr>
          <a:xfrm rot="5400000">
            <a:off x="5004543" y="3750471"/>
            <a:ext cx="928694" cy="1588"/>
          </a:xfrm>
          <a:prstGeom prst="line">
            <a:avLst/>
          </a:prstGeom>
        </p:spPr>
        <p:style>
          <a:lnRef idx="2">
            <a:schemeClr val="accent1"/>
          </a:lnRef>
          <a:fillRef idx="0">
            <a:schemeClr val="accent1"/>
          </a:fillRef>
          <a:effectRef idx="1">
            <a:schemeClr val="accent1"/>
          </a:effectRef>
          <a:fontRef idx="minor">
            <a:schemeClr val="tx1"/>
          </a:fontRef>
        </p:style>
      </p:cxnSp>
      <p:sp>
        <p:nvSpPr>
          <p:cNvPr id="42" name="5-Point Star 41"/>
          <p:cNvSpPr/>
          <p:nvPr/>
        </p:nvSpPr>
        <p:spPr>
          <a:xfrm>
            <a:off x="5333965"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TextBox 46"/>
          <p:cNvSpPr txBox="1"/>
          <p:nvPr/>
        </p:nvSpPr>
        <p:spPr>
          <a:xfrm>
            <a:off x="1981200" y="2643182"/>
            <a:ext cx="4464171" cy="338554"/>
          </a:xfrm>
          <a:prstGeom prst="rect">
            <a:avLst/>
          </a:prstGeom>
          <a:noFill/>
        </p:spPr>
        <p:txBody>
          <a:bodyPr wrap="none" rtlCol="0">
            <a:spAutoFit/>
          </a:bodyPr>
          <a:lstStyle/>
          <a:p>
            <a:pPr algn="ctr"/>
            <a:r>
              <a:rPr lang="en-US" sz="1600" b="1" dirty="0" smtClean="0">
                <a:solidFill>
                  <a:schemeClr val="accent2">
                    <a:lumMod val="50000"/>
                  </a:schemeClr>
                </a:solidFill>
                <a:latin typeface="+mj-lt"/>
              </a:rPr>
              <a:t>Working software showcased to the business</a:t>
            </a:r>
            <a:endParaRPr lang="en-GB" sz="1600" b="1" dirty="0">
              <a:solidFill>
                <a:schemeClr val="accent2">
                  <a:lumMod val="50000"/>
                </a:schemeClr>
              </a:solidFill>
              <a:latin typeface="+mj-lt"/>
            </a:endParaRPr>
          </a:p>
        </p:txBody>
      </p:sp>
      <p:pic>
        <p:nvPicPr>
          <p:cNvPr id="34" name="Picture 33" descr="20a.jpg"/>
          <p:cNvPicPr>
            <a:picLocks noChangeAspect="1"/>
          </p:cNvPicPr>
          <p:nvPr/>
        </p:nvPicPr>
        <p:blipFill>
          <a:blip r:embed="rId3">
            <a:clrChange>
              <a:clrFrom>
                <a:srgbClr val="FFFFFF"/>
              </a:clrFrom>
              <a:clrTo>
                <a:srgbClr val="FFFFFF">
                  <a:alpha val="0"/>
                </a:srgbClr>
              </a:clrTo>
            </a:clrChange>
          </a:blip>
          <a:stretch>
            <a:fillRect/>
          </a:stretch>
        </p:blipFill>
        <p:spPr>
          <a:xfrm>
            <a:off x="5992906" y="4191000"/>
            <a:ext cx="2761129" cy="21336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smtClean="0"/>
              <a:t>The flow</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215629" y="2740223"/>
            <a:ext cx="1308371" cy="307777"/>
          </a:xfrm>
          <a:prstGeom prst="rect">
            <a:avLst/>
          </a:prstGeom>
          <a:noFill/>
        </p:spPr>
        <p:txBody>
          <a:bodyPr wrap="none" rtlCol="0">
            <a:spAutoFit/>
          </a:bodyPr>
          <a:lstStyle/>
          <a:p>
            <a:pPr algn="ctr"/>
            <a:r>
              <a:rPr lang="en-GB" sz="1400" b="1" dirty="0" smtClean="0">
                <a:solidFill>
                  <a:schemeClr val="accent2">
                    <a:lumMod val="50000"/>
                  </a:schemeClr>
                </a:solidFill>
                <a:latin typeface="+mj-lt"/>
              </a:rPr>
              <a:t>Story 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714023" y="5715000"/>
            <a:ext cx="1752290"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a:p>
            <a:pPr algn="r"/>
            <a:r>
              <a:rPr lang="en-GB" sz="1400" b="1" dirty="0" smtClean="0">
                <a:solidFill>
                  <a:schemeClr val="accent2">
                    <a:lumMod val="50000"/>
                  </a:schemeClr>
                </a:solidFill>
                <a:latin typeface="+mj-lt"/>
              </a:rPr>
              <a:t>prepared for IKO</a:t>
            </a:r>
            <a:endParaRPr lang="en-GB" sz="1400" dirty="0">
              <a:solidFill>
                <a:schemeClr val="accent2">
                  <a:lumMod val="50000"/>
                </a:schemeClr>
              </a:solidFill>
              <a:latin typeface="+mj-lt"/>
            </a:endParaRPr>
          </a:p>
        </p:txBody>
      </p:sp>
      <p:cxnSp>
        <p:nvCxnSpPr>
          <p:cNvPr id="90" name="Straight Arrow Connector 89"/>
          <p:cNvCxnSpPr/>
          <p:nvPr/>
        </p:nvCxnSpPr>
        <p:spPr>
          <a:xfrm rot="5400000" flipH="1" flipV="1">
            <a:off x="1981994"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096287" y="5725180"/>
            <a:ext cx="2109039" cy="307777"/>
          </a:xfrm>
          <a:prstGeom prst="rect">
            <a:avLst/>
          </a:prstGeom>
          <a:noFill/>
        </p:spPr>
        <p:txBody>
          <a:bodyPr wrap="none" rtlCol="0">
            <a:spAutoFit/>
          </a:bodyPr>
          <a:lstStyle/>
          <a:p>
            <a:pPr algn="ctr"/>
            <a:r>
              <a:rPr lang="en-GB" sz="1400" b="1" dirty="0" smtClean="0">
                <a:solidFill>
                  <a:schemeClr val="accent2">
                    <a:lumMod val="50000"/>
                  </a:schemeClr>
                </a:solidFill>
                <a:latin typeface="+mj-lt"/>
              </a:rPr>
              <a:t>Iteration Kick-Off (IKO)</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095630" y="5712023"/>
            <a:ext cx="990977"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Team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Oval 30"/>
          <p:cNvSpPr/>
          <p:nvPr/>
        </p:nvSpPr>
        <p:spPr bwMode="auto">
          <a:xfrm>
            <a:off x="1280160" y="1097280"/>
            <a:ext cx="6789420" cy="5692140"/>
          </a:xfrm>
          <a:prstGeom prst="ellipse">
            <a:avLst/>
          </a:prstGeom>
          <a:solidFill>
            <a:srgbClr val="FFE17C"/>
          </a:solidFill>
          <a:ln w="254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sp>
        <p:nvSpPr>
          <p:cNvPr id="9" name="Oval 8"/>
          <p:cNvSpPr/>
          <p:nvPr/>
        </p:nvSpPr>
        <p:spPr bwMode="auto">
          <a:xfrm>
            <a:off x="3474720" y="2263140"/>
            <a:ext cx="4117330" cy="3223260"/>
          </a:xfrm>
          <a:prstGeom prst="ellipse">
            <a:avLst/>
          </a:prstGeom>
          <a:solidFill>
            <a:srgbClr val="FFFF00"/>
          </a:solidFill>
          <a:ln w="254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82296" tIns="41148" rIns="82296" bIns="41148" numCol="1" rtlCol="0" anchor="ctr" anchorCtr="0" compatLnSpc="1">
            <a:prstTxWarp prst="textNoShape">
              <a:avLst/>
            </a:prstTxWarp>
          </a:bodyPr>
          <a:lstStyle/>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Agile</a:t>
            </a:r>
          </a:p>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Project</a:t>
            </a:r>
          </a:p>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Team</a:t>
            </a:r>
            <a:endParaRPr lang="en-US" sz="2200" dirty="0">
              <a:solidFill>
                <a:srgbClr val="008000"/>
              </a:solidFill>
              <a:latin typeface="Gill Sans" pitchFamily="-112" charset="0"/>
              <a:ea typeface="ヒラギノ角ゴ ProN W3" pitchFamily="-112" charset="-128"/>
              <a:cs typeface="ヒラギノ角ゴ ProN W3" pitchFamily="-112" charset="-128"/>
              <a:sym typeface="Gill Sans" pitchFamily="-112" charset="0"/>
            </a:endParaRPr>
          </a:p>
        </p:txBody>
      </p:sp>
      <p:sp>
        <p:nvSpPr>
          <p:cNvPr id="2" name="Title 1"/>
          <p:cNvSpPr>
            <a:spLocks noGrp="1"/>
          </p:cNvSpPr>
          <p:nvPr>
            <p:ph type="title"/>
          </p:nvPr>
        </p:nvSpPr>
        <p:spPr/>
        <p:txBody>
          <a:bodyPr/>
          <a:lstStyle/>
          <a:p>
            <a:r>
              <a:rPr lang="en-US" dirty="0" smtClean="0"/>
              <a:t>Indicative Team Composition</a:t>
            </a:r>
            <a:endParaRPr lang="en-US" dirty="0"/>
          </a:p>
        </p:txBody>
      </p:sp>
      <p:grpSp>
        <p:nvGrpSpPr>
          <p:cNvPr id="4" name="Group 20"/>
          <p:cNvGrpSpPr/>
          <p:nvPr/>
        </p:nvGrpSpPr>
        <p:grpSpPr>
          <a:xfrm>
            <a:off x="5189220" y="2331721"/>
            <a:ext cx="1369895" cy="1046768"/>
            <a:chOff x="4318000" y="2743200"/>
            <a:chExt cx="1522106" cy="1163076"/>
          </a:xfrm>
          <a:effectLst>
            <a:outerShdw blurRad="50800" dist="38100" dir="2700000">
              <a:srgbClr val="000000">
                <a:alpha val="43000"/>
              </a:srgbClr>
            </a:outerShdw>
          </a:effectLst>
        </p:grpSpPr>
        <p:pic>
          <p:nvPicPr>
            <p:cNvPr id="16" name="Picture 4"/>
            <p:cNvPicPr>
              <a:picLocks noChangeAspect="1" noChangeArrowheads="1"/>
            </p:cNvPicPr>
            <p:nvPr/>
          </p:nvPicPr>
          <p:blipFill>
            <a:blip r:embed="rId3"/>
            <a:srcRect/>
            <a:stretch>
              <a:fillRect/>
            </a:stretch>
          </p:blipFill>
          <p:spPr bwMode="auto">
            <a:xfrm>
              <a:off x="4318000" y="2743200"/>
              <a:ext cx="1420969" cy="914400"/>
            </a:xfrm>
            <a:prstGeom prst="rect">
              <a:avLst/>
            </a:prstGeom>
            <a:noFill/>
            <a:ln w="12700" cap="rnd">
              <a:noFill/>
              <a:round/>
              <a:headEnd/>
              <a:tailEnd/>
            </a:ln>
          </p:spPr>
        </p:pic>
        <p:sp>
          <p:nvSpPr>
            <p:cNvPr id="17" name="TextBox 16"/>
            <p:cNvSpPr txBox="1"/>
            <p:nvPr/>
          </p:nvSpPr>
          <p:spPr>
            <a:xfrm>
              <a:off x="4399502" y="3581400"/>
              <a:ext cx="1440604" cy="324876"/>
            </a:xfrm>
            <a:prstGeom prst="rect">
              <a:avLst/>
            </a:prstGeom>
            <a:noFill/>
          </p:spPr>
          <p:txBody>
            <a:bodyPr wrap="none" rtlCol="0">
              <a:spAutoFit/>
            </a:bodyPr>
            <a:lstStyle/>
            <a:p>
              <a:r>
                <a:rPr lang="en-US" sz="1300" dirty="0" smtClean="0">
                  <a:latin typeface="+mn-lt"/>
                </a:rPr>
                <a:t>Product Owner</a:t>
              </a:r>
              <a:endParaRPr lang="en-US" sz="1300" dirty="0">
                <a:latin typeface="+mn-lt"/>
              </a:endParaRPr>
            </a:p>
          </p:txBody>
        </p:sp>
      </p:grpSp>
      <p:grpSp>
        <p:nvGrpSpPr>
          <p:cNvPr id="5" name="Group 21"/>
          <p:cNvGrpSpPr/>
          <p:nvPr/>
        </p:nvGrpSpPr>
        <p:grpSpPr>
          <a:xfrm>
            <a:off x="4229101" y="2468880"/>
            <a:ext cx="954001" cy="1246824"/>
            <a:chOff x="3494408" y="3124200"/>
            <a:chExt cx="1060001" cy="1385360"/>
          </a:xfrm>
          <a:effectLst>
            <a:outerShdw blurRad="50800" dist="38100" dir="2700000">
              <a:srgbClr val="000000">
                <a:alpha val="43000"/>
              </a:srgbClr>
            </a:outerShdw>
          </a:effectLst>
        </p:grpSpPr>
        <p:pic>
          <p:nvPicPr>
            <p:cNvPr id="15" name="Picture 14" descr="think.jpg"/>
            <p:cNvPicPr>
              <a:picLocks noChangeAspect="1"/>
            </p:cNvPicPr>
            <p:nvPr/>
          </p:nvPicPr>
          <p:blipFill>
            <a:blip r:embed="rId4">
              <a:clrChange>
                <a:clrFrom>
                  <a:srgbClr val="FFFFFF"/>
                </a:clrFrom>
                <a:clrTo>
                  <a:srgbClr val="FFFFFF">
                    <a:alpha val="0"/>
                  </a:srgbClr>
                </a:clrTo>
              </a:clrChange>
            </a:blip>
            <a:stretch>
              <a:fillRect/>
            </a:stretch>
          </p:blipFill>
          <p:spPr>
            <a:xfrm>
              <a:off x="3937000" y="3124200"/>
              <a:ext cx="324389" cy="914400"/>
            </a:xfrm>
            <a:prstGeom prst="rect">
              <a:avLst/>
            </a:prstGeom>
          </p:spPr>
        </p:pic>
        <p:sp>
          <p:nvSpPr>
            <p:cNvPr id="18" name="TextBox 17"/>
            <p:cNvSpPr txBox="1"/>
            <p:nvPr/>
          </p:nvSpPr>
          <p:spPr>
            <a:xfrm>
              <a:off x="3494408" y="3962401"/>
              <a:ext cx="1060001" cy="547159"/>
            </a:xfrm>
            <a:prstGeom prst="rect">
              <a:avLst/>
            </a:prstGeom>
            <a:noFill/>
          </p:spPr>
          <p:txBody>
            <a:bodyPr wrap="none" rtlCol="0">
              <a:spAutoFit/>
            </a:bodyPr>
            <a:lstStyle/>
            <a:p>
              <a:r>
                <a:rPr lang="en-US" sz="1300" dirty="0" smtClean="0">
                  <a:latin typeface="+mn-lt"/>
                </a:rPr>
                <a:t>Architect</a:t>
              </a:r>
            </a:p>
            <a:p>
              <a:r>
                <a:rPr lang="en-US" sz="1300" dirty="0" smtClean="0">
                  <a:latin typeface="+mn-lt"/>
                </a:rPr>
                <a:t>Tech Lead</a:t>
              </a:r>
              <a:endParaRPr lang="en-US" sz="1300" dirty="0">
                <a:latin typeface="+mn-lt"/>
              </a:endParaRPr>
            </a:p>
          </p:txBody>
        </p:sp>
      </p:grpSp>
      <p:grpSp>
        <p:nvGrpSpPr>
          <p:cNvPr id="6" name="Group 22"/>
          <p:cNvGrpSpPr/>
          <p:nvPr/>
        </p:nvGrpSpPr>
        <p:grpSpPr>
          <a:xfrm>
            <a:off x="5052059" y="4320540"/>
            <a:ext cx="944558" cy="1022107"/>
            <a:chOff x="3809024" y="4191000"/>
            <a:chExt cx="1049509" cy="1135675"/>
          </a:xfrm>
          <a:effectLst>
            <a:outerShdw blurRad="50800" dist="38100" dir="2700000">
              <a:srgbClr val="000000">
                <a:alpha val="43000"/>
              </a:srgbClr>
            </a:outerShdw>
          </a:effectLst>
        </p:grpSpPr>
        <p:pic>
          <p:nvPicPr>
            <p:cNvPr id="14"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810259" y="4191000"/>
              <a:ext cx="888741" cy="914400"/>
            </a:xfrm>
            <a:prstGeom prst="rect">
              <a:avLst/>
            </a:prstGeom>
            <a:noFill/>
            <a:ln w="12700">
              <a:noFill/>
              <a:miter lim="800000"/>
              <a:headEnd/>
              <a:tailEnd/>
            </a:ln>
          </p:spPr>
        </p:pic>
        <p:sp>
          <p:nvSpPr>
            <p:cNvPr id="19" name="TextBox 18"/>
            <p:cNvSpPr txBox="1"/>
            <p:nvPr/>
          </p:nvSpPr>
          <p:spPr>
            <a:xfrm>
              <a:off x="3809024" y="5001799"/>
              <a:ext cx="1049509" cy="324876"/>
            </a:xfrm>
            <a:prstGeom prst="rect">
              <a:avLst/>
            </a:prstGeom>
            <a:noFill/>
          </p:spPr>
          <p:txBody>
            <a:bodyPr wrap="none" rtlCol="0">
              <a:spAutoFit/>
            </a:bodyPr>
            <a:lstStyle/>
            <a:p>
              <a:r>
                <a:rPr lang="en-US" sz="1300" dirty="0" smtClean="0">
                  <a:latin typeface="+mn-lt"/>
                </a:rPr>
                <a:t>Developer</a:t>
              </a:r>
              <a:endParaRPr lang="en-US" sz="1300" dirty="0">
                <a:latin typeface="+mn-lt"/>
              </a:endParaRPr>
            </a:p>
          </p:txBody>
        </p:sp>
      </p:grpSp>
      <p:grpSp>
        <p:nvGrpSpPr>
          <p:cNvPr id="7" name="Group 63"/>
          <p:cNvGrpSpPr/>
          <p:nvPr/>
        </p:nvGrpSpPr>
        <p:grpSpPr>
          <a:xfrm>
            <a:off x="4160521" y="3977641"/>
            <a:ext cx="638648" cy="1046768"/>
            <a:chOff x="4818053" y="4849399"/>
            <a:chExt cx="709609" cy="1163076"/>
          </a:xfrm>
          <a:effectLst>
            <a:outerShdw blurRad="50800" dist="38100" dir="2700000">
              <a:srgbClr val="000000">
                <a:alpha val="43000"/>
              </a:srgbClr>
            </a:outerShdw>
          </a:effectLst>
        </p:grpSpPr>
        <p:pic>
          <p:nvPicPr>
            <p:cNvPr id="13" name="Picture 4"/>
            <p:cNvPicPr>
              <a:picLocks noChangeAspect="1" noChangeArrowheads="1"/>
            </p:cNvPicPr>
            <p:nvPr/>
          </p:nvPicPr>
          <p:blipFill>
            <a:blip r:embed="rId6"/>
            <a:srcRect/>
            <a:stretch>
              <a:fillRect/>
            </a:stretch>
          </p:blipFill>
          <p:spPr bwMode="auto">
            <a:xfrm>
              <a:off x="4924876" y="4849399"/>
              <a:ext cx="463924" cy="914400"/>
            </a:xfrm>
            <a:prstGeom prst="rect">
              <a:avLst/>
            </a:prstGeom>
            <a:noFill/>
            <a:ln w="12700" cap="rnd">
              <a:noFill/>
              <a:round/>
              <a:headEnd/>
              <a:tailEnd/>
            </a:ln>
          </p:spPr>
        </p:pic>
        <p:sp>
          <p:nvSpPr>
            <p:cNvPr id="20" name="TextBox 19"/>
            <p:cNvSpPr txBox="1"/>
            <p:nvPr/>
          </p:nvSpPr>
          <p:spPr>
            <a:xfrm>
              <a:off x="4818053" y="5687599"/>
              <a:ext cx="709609" cy="324876"/>
            </a:xfrm>
            <a:prstGeom prst="rect">
              <a:avLst/>
            </a:prstGeom>
            <a:noFill/>
          </p:spPr>
          <p:txBody>
            <a:bodyPr wrap="none" rtlCol="0">
              <a:spAutoFit/>
            </a:bodyPr>
            <a:lstStyle/>
            <a:p>
              <a:r>
                <a:rPr lang="en-US" sz="1300" dirty="0" smtClean="0">
                  <a:latin typeface="+mn-lt"/>
                </a:rPr>
                <a:t>Tester</a:t>
              </a:r>
              <a:endParaRPr lang="en-US" sz="1300" dirty="0">
                <a:latin typeface="+mn-lt"/>
              </a:endParaRPr>
            </a:p>
          </p:txBody>
        </p:sp>
      </p:grpSp>
      <p:grpSp>
        <p:nvGrpSpPr>
          <p:cNvPr id="10" name="Group 25"/>
          <p:cNvGrpSpPr/>
          <p:nvPr/>
        </p:nvGrpSpPr>
        <p:grpSpPr>
          <a:xfrm>
            <a:off x="6546135" y="2674619"/>
            <a:ext cx="444179" cy="1035777"/>
            <a:chOff x="5746672" y="3124200"/>
            <a:chExt cx="493532" cy="1150863"/>
          </a:xfrm>
          <a:effectLst>
            <a:outerShdw blurRad="50800" dist="38100" dir="2700000">
              <a:srgbClr val="000000">
                <a:alpha val="43000"/>
              </a:srgbClr>
            </a:outerShdw>
          </a:effectLst>
        </p:grpSpPr>
        <p:pic>
          <p:nvPicPr>
            <p:cNvPr id="8" name="Picture 5"/>
            <p:cNvPicPr>
              <a:picLocks noChangeAspect="1" noChangeArrowheads="1"/>
            </p:cNvPicPr>
            <p:nvPr/>
          </p:nvPicPr>
          <p:blipFill>
            <a:blip r:embed="rId7"/>
            <a:srcRect/>
            <a:stretch>
              <a:fillRect/>
            </a:stretch>
          </p:blipFill>
          <p:spPr bwMode="auto">
            <a:xfrm>
              <a:off x="5765800" y="3124200"/>
              <a:ext cx="474404" cy="910334"/>
            </a:xfrm>
            <a:prstGeom prst="rect">
              <a:avLst/>
            </a:prstGeom>
            <a:noFill/>
            <a:ln w="12700" cap="rnd">
              <a:noFill/>
              <a:round/>
              <a:headEnd/>
              <a:tailEnd/>
            </a:ln>
          </p:spPr>
        </p:pic>
        <p:sp>
          <p:nvSpPr>
            <p:cNvPr id="25" name="TextBox 24"/>
            <p:cNvSpPr txBox="1"/>
            <p:nvPr/>
          </p:nvSpPr>
          <p:spPr>
            <a:xfrm>
              <a:off x="5746672" y="3950188"/>
              <a:ext cx="410952" cy="324875"/>
            </a:xfrm>
            <a:prstGeom prst="rect">
              <a:avLst/>
            </a:prstGeom>
            <a:noFill/>
          </p:spPr>
          <p:txBody>
            <a:bodyPr wrap="none" rtlCol="0">
              <a:spAutoFit/>
            </a:bodyPr>
            <a:lstStyle/>
            <a:p>
              <a:r>
                <a:rPr lang="en-US" sz="1300" dirty="0" smtClean="0">
                  <a:latin typeface="+mn-lt"/>
                </a:rPr>
                <a:t>IM</a:t>
              </a:r>
              <a:endParaRPr lang="en-US" sz="1300" dirty="0">
                <a:latin typeface="+mn-lt"/>
              </a:endParaRPr>
            </a:p>
          </p:txBody>
        </p:sp>
      </p:grpSp>
      <p:grpSp>
        <p:nvGrpSpPr>
          <p:cNvPr id="21" name="Group 27"/>
          <p:cNvGrpSpPr/>
          <p:nvPr/>
        </p:nvGrpSpPr>
        <p:grpSpPr>
          <a:xfrm>
            <a:off x="6630518" y="3291839"/>
            <a:ext cx="861121" cy="1251220"/>
            <a:chOff x="5888473" y="3810000"/>
            <a:chExt cx="956802" cy="1390245"/>
          </a:xfrm>
          <a:effectLst>
            <a:outerShdw blurRad="50800" dist="38100" dir="2700000">
              <a:srgbClr val="000000">
                <a:alpha val="43000"/>
              </a:srgbClr>
            </a:outerShdw>
          </a:effectLst>
        </p:grpSpPr>
        <p:pic>
          <p:nvPicPr>
            <p:cNvPr id="11" name="Picture 4"/>
            <p:cNvPicPr>
              <a:picLocks noChangeAspect="1" noChangeArrowheads="1"/>
            </p:cNvPicPr>
            <p:nvPr/>
          </p:nvPicPr>
          <p:blipFill>
            <a:blip r:embed="rId8"/>
            <a:srcRect/>
            <a:stretch>
              <a:fillRect/>
            </a:stretch>
          </p:blipFill>
          <p:spPr bwMode="auto">
            <a:xfrm>
              <a:off x="6223000" y="3810000"/>
              <a:ext cx="274749" cy="914400"/>
            </a:xfrm>
            <a:prstGeom prst="rect">
              <a:avLst/>
            </a:prstGeom>
            <a:noFill/>
            <a:ln w="12700" cap="rnd">
              <a:noFill/>
              <a:round/>
              <a:headEnd/>
              <a:tailEnd/>
            </a:ln>
          </p:spPr>
        </p:pic>
        <p:sp>
          <p:nvSpPr>
            <p:cNvPr id="27" name="TextBox 26"/>
            <p:cNvSpPr txBox="1"/>
            <p:nvPr/>
          </p:nvSpPr>
          <p:spPr>
            <a:xfrm>
              <a:off x="5888473" y="4635988"/>
              <a:ext cx="956802" cy="564257"/>
            </a:xfrm>
            <a:prstGeom prst="rect">
              <a:avLst/>
            </a:prstGeom>
            <a:noFill/>
          </p:spPr>
          <p:txBody>
            <a:bodyPr wrap="none" rtlCol="0">
              <a:spAutoFit/>
            </a:bodyPr>
            <a:lstStyle/>
            <a:p>
              <a:r>
                <a:rPr lang="en-US" sz="1300" dirty="0" smtClean="0">
                  <a:latin typeface="+mn-lt"/>
                </a:rPr>
                <a:t>Business</a:t>
              </a:r>
            </a:p>
            <a:p>
              <a:r>
                <a:rPr lang="en-US" sz="1300" dirty="0" smtClean="0">
                  <a:latin typeface="+mn-lt"/>
                </a:rPr>
                <a:t>Analyst</a:t>
              </a:r>
              <a:endParaRPr lang="en-US" sz="1300" dirty="0">
                <a:latin typeface="+mn-lt"/>
              </a:endParaRPr>
            </a:p>
          </p:txBody>
        </p:sp>
      </p:grpSp>
      <p:grpSp>
        <p:nvGrpSpPr>
          <p:cNvPr id="22" name="Group 29"/>
          <p:cNvGrpSpPr/>
          <p:nvPr/>
        </p:nvGrpSpPr>
        <p:grpSpPr>
          <a:xfrm>
            <a:off x="5943600" y="4046220"/>
            <a:ext cx="1129749" cy="1013796"/>
            <a:chOff x="5232400" y="4495800"/>
            <a:chExt cx="1255277" cy="1126440"/>
          </a:xfrm>
          <a:effectLst>
            <a:outerShdw blurRad="50800" dist="38100" dir="2700000">
              <a:srgbClr val="000000">
                <a:alpha val="43000"/>
              </a:srgbClr>
            </a:outerShdw>
          </a:effectLst>
        </p:grpSpPr>
        <p:pic>
          <p:nvPicPr>
            <p:cNvPr id="12" name="Picture 4"/>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765800" y="4495800"/>
              <a:ext cx="200875" cy="914400"/>
            </a:xfrm>
            <a:prstGeom prst="rect">
              <a:avLst/>
            </a:prstGeom>
            <a:noFill/>
            <a:ln w="9525">
              <a:noFill/>
              <a:miter lim="800000"/>
              <a:headEnd/>
              <a:tailEnd/>
            </a:ln>
          </p:spPr>
        </p:pic>
        <p:sp>
          <p:nvSpPr>
            <p:cNvPr id="29" name="TextBox 28"/>
            <p:cNvSpPr txBox="1"/>
            <p:nvPr/>
          </p:nvSpPr>
          <p:spPr>
            <a:xfrm>
              <a:off x="5232400" y="5297364"/>
              <a:ext cx="1255277" cy="324876"/>
            </a:xfrm>
            <a:prstGeom prst="rect">
              <a:avLst/>
            </a:prstGeom>
            <a:noFill/>
          </p:spPr>
          <p:txBody>
            <a:bodyPr wrap="none" rtlCol="0">
              <a:spAutoFit/>
            </a:bodyPr>
            <a:lstStyle/>
            <a:p>
              <a:r>
                <a:rPr lang="en-US" sz="1300" dirty="0" smtClean="0">
                  <a:latin typeface="+mn-lt"/>
                </a:rPr>
                <a:t>UX Designer</a:t>
              </a:r>
              <a:endParaRPr lang="en-US" sz="1300" dirty="0">
                <a:latin typeface="+mn-lt"/>
              </a:endParaRPr>
            </a:p>
          </p:txBody>
        </p:sp>
      </p:grpSp>
      <p:grpSp>
        <p:nvGrpSpPr>
          <p:cNvPr id="23" name="Group 37"/>
          <p:cNvGrpSpPr/>
          <p:nvPr/>
        </p:nvGrpSpPr>
        <p:grpSpPr>
          <a:xfrm>
            <a:off x="1760220" y="4389120"/>
            <a:ext cx="1165860" cy="1185267"/>
            <a:chOff x="3251200" y="1367135"/>
            <a:chExt cx="1295400" cy="1316963"/>
          </a:xfrm>
          <a:effectLst>
            <a:outerShdw blurRad="50800" dist="38100" dir="2700000">
              <a:srgbClr val="000000">
                <a:alpha val="43000"/>
              </a:srgbClr>
            </a:outerShdw>
          </a:effectLst>
        </p:grpSpPr>
        <p:pic>
          <p:nvPicPr>
            <p:cNvPr id="33" name="Picture 32" descr="confused-trimmed.jpg"/>
            <p:cNvPicPr>
              <a:picLocks noChangeAspect="1"/>
            </p:cNvPicPr>
            <p:nvPr/>
          </p:nvPicPr>
          <p:blipFill>
            <a:blip r:embed="rId10">
              <a:clrChange>
                <a:clrFrom>
                  <a:srgbClr val="FFFFFF"/>
                </a:clrFrom>
                <a:clrTo>
                  <a:srgbClr val="FFFFFF">
                    <a:alpha val="0"/>
                  </a:srgbClr>
                </a:clrTo>
              </a:clrChange>
            </a:blip>
            <a:stretch>
              <a:fillRect/>
            </a:stretch>
          </p:blipFill>
          <p:spPr>
            <a:xfrm>
              <a:off x="3771601" y="1367135"/>
              <a:ext cx="254598" cy="914400"/>
            </a:xfrm>
            <a:prstGeom prst="rect">
              <a:avLst/>
            </a:prstGeom>
          </p:spPr>
        </p:pic>
        <p:sp>
          <p:nvSpPr>
            <p:cNvPr id="35" name="TextBox 34"/>
            <p:cNvSpPr txBox="1"/>
            <p:nvPr/>
          </p:nvSpPr>
          <p:spPr>
            <a:xfrm>
              <a:off x="3251200" y="2205335"/>
              <a:ext cx="1295400" cy="478763"/>
            </a:xfrm>
            <a:prstGeom prst="rect">
              <a:avLst/>
            </a:prstGeom>
            <a:noFill/>
          </p:spPr>
          <p:txBody>
            <a:bodyPr wrap="square" rtlCol="0">
              <a:spAutoFit/>
            </a:bodyPr>
            <a:lstStyle/>
            <a:p>
              <a:r>
                <a:rPr lang="en-US" sz="1100" dirty="0" smtClean="0">
                  <a:latin typeface="+mn-lt"/>
                </a:rPr>
                <a:t>Project Owner / Sponsor</a:t>
              </a:r>
              <a:endParaRPr lang="en-US" sz="1100" dirty="0">
                <a:latin typeface="+mn-lt"/>
              </a:endParaRPr>
            </a:p>
          </p:txBody>
        </p:sp>
      </p:grpSp>
      <p:grpSp>
        <p:nvGrpSpPr>
          <p:cNvPr id="24" name="Group 39"/>
          <p:cNvGrpSpPr/>
          <p:nvPr/>
        </p:nvGrpSpPr>
        <p:grpSpPr>
          <a:xfrm>
            <a:off x="4091940" y="5486400"/>
            <a:ext cx="1165860" cy="1181249"/>
            <a:chOff x="1498600" y="3505200"/>
            <a:chExt cx="1295400" cy="1312499"/>
          </a:xfrm>
          <a:effectLst>
            <a:outerShdw blurRad="50800" dist="38100" dir="2700000">
              <a:srgbClr val="000000">
                <a:alpha val="43000"/>
              </a:srgbClr>
            </a:outerShdw>
          </a:effectLst>
        </p:grpSpPr>
        <p:pic>
          <p:nvPicPr>
            <p:cNvPr id="37" name="Picture 36" descr="computer_problems-trimmed.jpg"/>
            <p:cNvPicPr>
              <a:picLocks noChangeAspect="1"/>
            </p:cNvPicPr>
            <p:nvPr/>
          </p:nvPicPr>
          <p:blipFill>
            <a:blip r:embed="rId11">
              <a:clrChange>
                <a:clrFrom>
                  <a:srgbClr val="FFFFFF"/>
                </a:clrFrom>
                <a:clrTo>
                  <a:srgbClr val="FFFFFF">
                    <a:alpha val="0"/>
                  </a:srgbClr>
                </a:clrTo>
              </a:clrChange>
            </a:blip>
            <a:stretch>
              <a:fillRect/>
            </a:stretch>
          </p:blipFill>
          <p:spPr>
            <a:xfrm>
              <a:off x="1836057" y="3505200"/>
              <a:ext cx="620486" cy="914400"/>
            </a:xfrm>
            <a:prstGeom prst="rect">
              <a:avLst/>
            </a:prstGeom>
          </p:spPr>
        </p:pic>
        <p:sp>
          <p:nvSpPr>
            <p:cNvPr id="39" name="TextBox 38"/>
            <p:cNvSpPr txBox="1"/>
            <p:nvPr/>
          </p:nvSpPr>
          <p:spPr>
            <a:xfrm>
              <a:off x="1498600" y="4338936"/>
              <a:ext cx="1295400" cy="478763"/>
            </a:xfrm>
            <a:prstGeom prst="rect">
              <a:avLst/>
            </a:prstGeom>
            <a:noFill/>
          </p:spPr>
          <p:txBody>
            <a:bodyPr wrap="square" rtlCol="0">
              <a:spAutoFit/>
            </a:bodyPr>
            <a:lstStyle/>
            <a:p>
              <a:r>
                <a:rPr lang="en-US" sz="1100" dirty="0" smtClean="0">
                  <a:latin typeface="+mn-lt"/>
                </a:rPr>
                <a:t>Database Administrator</a:t>
              </a:r>
              <a:endParaRPr lang="en-US" sz="1100" dirty="0">
                <a:latin typeface="+mn-lt"/>
              </a:endParaRPr>
            </a:p>
          </p:txBody>
        </p:sp>
      </p:grpSp>
      <p:grpSp>
        <p:nvGrpSpPr>
          <p:cNvPr id="26" name="Group 41"/>
          <p:cNvGrpSpPr/>
          <p:nvPr/>
        </p:nvGrpSpPr>
        <p:grpSpPr>
          <a:xfrm>
            <a:off x="1760220" y="1988820"/>
            <a:ext cx="1165860" cy="1181249"/>
            <a:chOff x="1727200" y="2286000"/>
            <a:chExt cx="1295400" cy="1312499"/>
          </a:xfrm>
          <a:effectLst>
            <a:outerShdw blurRad="50800" dist="38100" dir="2700000">
              <a:srgbClr val="000000">
                <a:alpha val="43000"/>
              </a:srgbClr>
            </a:outerShdw>
          </a:effectLst>
        </p:grpSpPr>
        <p:pic>
          <p:nvPicPr>
            <p:cNvPr id="32" name="Picture 31" descr="arms_crossed_content.jpg"/>
            <p:cNvPicPr>
              <a:picLocks noChangeAspect="1"/>
            </p:cNvPicPr>
            <p:nvPr/>
          </p:nvPicPr>
          <p:blipFill>
            <a:blip r:embed="rId12">
              <a:clrChange>
                <a:clrFrom>
                  <a:srgbClr val="FFFFFF"/>
                </a:clrFrom>
                <a:clrTo>
                  <a:srgbClr val="FFFFFF">
                    <a:alpha val="0"/>
                  </a:srgbClr>
                </a:clrTo>
              </a:clrChange>
            </a:blip>
            <a:stretch>
              <a:fillRect/>
            </a:stretch>
          </p:blipFill>
          <p:spPr>
            <a:xfrm>
              <a:off x="2250882" y="2286000"/>
              <a:ext cx="248036" cy="914400"/>
            </a:xfrm>
            <a:prstGeom prst="rect">
              <a:avLst/>
            </a:prstGeom>
          </p:spPr>
        </p:pic>
        <p:sp>
          <p:nvSpPr>
            <p:cNvPr id="41" name="TextBox 40"/>
            <p:cNvSpPr txBox="1"/>
            <p:nvPr/>
          </p:nvSpPr>
          <p:spPr>
            <a:xfrm>
              <a:off x="1727200" y="3119736"/>
              <a:ext cx="1295400" cy="478763"/>
            </a:xfrm>
            <a:prstGeom prst="rect">
              <a:avLst/>
            </a:prstGeom>
            <a:noFill/>
          </p:spPr>
          <p:txBody>
            <a:bodyPr wrap="square" rtlCol="0">
              <a:spAutoFit/>
            </a:bodyPr>
            <a:lstStyle/>
            <a:p>
              <a:r>
                <a:rPr lang="en-US" sz="1100" dirty="0" smtClean="0">
                  <a:latin typeface="+mn-lt"/>
                </a:rPr>
                <a:t>Infrastructure Delivery Mgr.</a:t>
              </a:r>
              <a:endParaRPr lang="en-US" sz="1100" dirty="0">
                <a:latin typeface="+mn-lt"/>
              </a:endParaRPr>
            </a:p>
          </p:txBody>
        </p:sp>
      </p:grpSp>
      <p:grpSp>
        <p:nvGrpSpPr>
          <p:cNvPr id="28" name="Group 46"/>
          <p:cNvGrpSpPr/>
          <p:nvPr/>
        </p:nvGrpSpPr>
        <p:grpSpPr>
          <a:xfrm>
            <a:off x="2720340" y="5280659"/>
            <a:ext cx="1577340" cy="1185267"/>
            <a:chOff x="3403600" y="5867400"/>
            <a:chExt cx="1752600" cy="1316963"/>
          </a:xfrm>
          <a:effectLst>
            <a:outerShdw blurRad="50800" dist="38100" dir="2700000">
              <a:srgbClr val="000000">
                <a:alpha val="43000"/>
              </a:srgbClr>
            </a:outerShdw>
          </a:effectLst>
        </p:grpSpPr>
        <p:pic>
          <p:nvPicPr>
            <p:cNvPr id="45" name="Picture 44" descr="meeting.jpg"/>
            <p:cNvPicPr>
              <a:picLocks noChangeAspect="1"/>
            </p:cNvPicPr>
            <p:nvPr/>
          </p:nvPicPr>
          <p:blipFill>
            <a:blip r:embed="rId13">
              <a:clrChange>
                <a:clrFrom>
                  <a:srgbClr val="FFFFFF"/>
                </a:clrFrom>
                <a:clrTo>
                  <a:srgbClr val="FFFFFF">
                    <a:alpha val="0"/>
                  </a:srgbClr>
                </a:clrTo>
              </a:clrChange>
            </a:blip>
            <a:stretch>
              <a:fillRect/>
            </a:stretch>
          </p:blipFill>
          <p:spPr>
            <a:xfrm>
              <a:off x="3489922" y="5867400"/>
              <a:ext cx="1579957" cy="914400"/>
            </a:xfrm>
            <a:prstGeom prst="rect">
              <a:avLst/>
            </a:prstGeom>
          </p:spPr>
        </p:pic>
        <p:sp>
          <p:nvSpPr>
            <p:cNvPr id="46" name="TextBox 45"/>
            <p:cNvSpPr txBox="1"/>
            <p:nvPr/>
          </p:nvSpPr>
          <p:spPr>
            <a:xfrm>
              <a:off x="3403600" y="6705600"/>
              <a:ext cx="1752600" cy="478763"/>
            </a:xfrm>
            <a:prstGeom prst="rect">
              <a:avLst/>
            </a:prstGeom>
            <a:noFill/>
          </p:spPr>
          <p:txBody>
            <a:bodyPr wrap="square" rtlCol="0">
              <a:spAutoFit/>
            </a:bodyPr>
            <a:lstStyle/>
            <a:p>
              <a:r>
                <a:rPr lang="en-US" sz="1100" dirty="0" smtClean="0">
                  <a:latin typeface="+mn-lt"/>
                </a:rPr>
                <a:t>Operations, Integration &amp; Support</a:t>
              </a:r>
              <a:endParaRPr lang="en-US" sz="1100" dirty="0">
                <a:latin typeface="+mn-lt"/>
              </a:endParaRPr>
            </a:p>
          </p:txBody>
        </p:sp>
      </p:grpSp>
      <p:grpSp>
        <p:nvGrpSpPr>
          <p:cNvPr id="30" name="Group 49"/>
          <p:cNvGrpSpPr/>
          <p:nvPr/>
        </p:nvGrpSpPr>
        <p:grpSpPr>
          <a:xfrm>
            <a:off x="2651760" y="1533782"/>
            <a:ext cx="1303020" cy="1253847"/>
            <a:chOff x="1879600" y="3048000"/>
            <a:chExt cx="1447800" cy="1393163"/>
          </a:xfrm>
          <a:effectLst>
            <a:outerShdw blurRad="50800" dist="38100" dir="2700000">
              <a:srgbClr val="000000">
                <a:alpha val="43000"/>
              </a:srgbClr>
            </a:outerShdw>
          </a:effectLst>
        </p:grpSpPr>
        <p:pic>
          <p:nvPicPr>
            <p:cNvPr id="48" name="Picture 47" descr="Kelly_moneybox.jpg"/>
            <p:cNvPicPr>
              <a:picLocks noChangeAspect="1"/>
            </p:cNvPicPr>
            <p:nvPr/>
          </p:nvPicPr>
          <p:blipFill>
            <a:blip r:embed="rId14">
              <a:clrChange>
                <a:clrFrom>
                  <a:srgbClr val="FFFFFF"/>
                </a:clrFrom>
                <a:clrTo>
                  <a:srgbClr val="FFFFFF">
                    <a:alpha val="0"/>
                  </a:srgbClr>
                </a:clrTo>
              </a:clrChange>
            </a:blip>
            <a:stretch>
              <a:fillRect/>
            </a:stretch>
          </p:blipFill>
          <p:spPr>
            <a:xfrm>
              <a:off x="2084224" y="3048000"/>
              <a:ext cx="1038553" cy="914400"/>
            </a:xfrm>
            <a:prstGeom prst="rect">
              <a:avLst/>
            </a:prstGeom>
          </p:spPr>
        </p:pic>
        <p:sp>
          <p:nvSpPr>
            <p:cNvPr id="49" name="TextBox 48"/>
            <p:cNvSpPr txBox="1"/>
            <p:nvPr/>
          </p:nvSpPr>
          <p:spPr>
            <a:xfrm>
              <a:off x="1879600" y="3962400"/>
              <a:ext cx="1447800" cy="478763"/>
            </a:xfrm>
            <a:prstGeom prst="rect">
              <a:avLst/>
            </a:prstGeom>
            <a:noFill/>
          </p:spPr>
          <p:txBody>
            <a:bodyPr wrap="square" rtlCol="0">
              <a:spAutoFit/>
            </a:bodyPr>
            <a:lstStyle/>
            <a:p>
              <a:r>
                <a:rPr lang="en-US" sz="1100" dirty="0" smtClean="0">
                  <a:latin typeface="+mn-lt"/>
                </a:rPr>
                <a:t>Program Manager</a:t>
              </a:r>
              <a:endParaRPr lang="en-US" sz="1100" dirty="0">
                <a:latin typeface="+mn-lt"/>
              </a:endParaRPr>
            </a:p>
          </p:txBody>
        </p:sp>
      </p:grpSp>
      <p:sp>
        <p:nvSpPr>
          <p:cNvPr id="51" name="TextBox 50"/>
          <p:cNvSpPr txBox="1"/>
          <p:nvPr/>
        </p:nvSpPr>
        <p:spPr>
          <a:xfrm>
            <a:off x="7843510" y="5006340"/>
            <a:ext cx="730657" cy="637097"/>
          </a:xfrm>
          <a:prstGeom prst="rect">
            <a:avLst/>
          </a:prstGeom>
          <a:noFill/>
        </p:spPr>
        <p:txBody>
          <a:bodyPr wrap="none" lIns="82296" tIns="41148" rIns="82296" bIns="41148" rtlCol="0">
            <a:spAutoFit/>
          </a:bodyPr>
          <a:lstStyle/>
          <a:p>
            <a:r>
              <a:rPr lang="en-US" dirty="0" smtClean="0"/>
              <a:t>Core</a:t>
            </a:r>
          </a:p>
          <a:p>
            <a:r>
              <a:rPr lang="en-US" dirty="0" smtClean="0"/>
              <a:t>Team</a:t>
            </a:r>
            <a:endParaRPr lang="en-US" dirty="0"/>
          </a:p>
        </p:txBody>
      </p:sp>
      <p:grpSp>
        <p:nvGrpSpPr>
          <p:cNvPr id="36" name="Group 54"/>
          <p:cNvGrpSpPr/>
          <p:nvPr/>
        </p:nvGrpSpPr>
        <p:grpSpPr>
          <a:xfrm>
            <a:off x="3817620" y="1165861"/>
            <a:ext cx="1303020" cy="1015990"/>
            <a:chOff x="4318000" y="1219200"/>
            <a:chExt cx="1447800" cy="1128878"/>
          </a:xfrm>
          <a:effectLst>
            <a:outerShdw blurRad="50800" dist="38100" dir="2700000">
              <a:srgbClr val="000000">
                <a:alpha val="43000"/>
              </a:srgbClr>
            </a:outerShdw>
          </a:effectLst>
        </p:grpSpPr>
        <p:pic>
          <p:nvPicPr>
            <p:cNvPr id="53" name="Picture 52" descr="man-holding-paper.png"/>
            <p:cNvPicPr>
              <a:picLocks noChangeAspect="1"/>
            </p:cNvPicPr>
            <p:nvPr/>
          </p:nvPicPr>
          <p:blipFill>
            <a:blip r:embed="rId15"/>
            <a:stretch>
              <a:fillRect/>
            </a:stretch>
          </p:blipFill>
          <p:spPr>
            <a:xfrm>
              <a:off x="4732115" y="1219200"/>
              <a:ext cx="619570" cy="914400"/>
            </a:xfrm>
            <a:prstGeom prst="rect">
              <a:avLst/>
            </a:prstGeom>
          </p:spPr>
        </p:pic>
        <p:sp>
          <p:nvSpPr>
            <p:cNvPr id="54" name="TextBox 53"/>
            <p:cNvSpPr txBox="1"/>
            <p:nvPr/>
          </p:nvSpPr>
          <p:spPr>
            <a:xfrm>
              <a:off x="4318000" y="2057400"/>
              <a:ext cx="1447800" cy="290678"/>
            </a:xfrm>
            <a:prstGeom prst="rect">
              <a:avLst/>
            </a:prstGeom>
            <a:noFill/>
          </p:spPr>
          <p:txBody>
            <a:bodyPr wrap="square" rtlCol="0">
              <a:spAutoFit/>
            </a:bodyPr>
            <a:lstStyle/>
            <a:p>
              <a:r>
                <a:rPr lang="en-US" sz="1100" dirty="0" smtClean="0">
                  <a:latin typeface="+mn-lt"/>
                </a:rPr>
                <a:t>Security Architect</a:t>
              </a:r>
              <a:endParaRPr lang="en-US" sz="1100" dirty="0">
                <a:latin typeface="+mn-lt"/>
              </a:endParaRPr>
            </a:p>
          </p:txBody>
        </p:sp>
      </p:grpSp>
      <p:grpSp>
        <p:nvGrpSpPr>
          <p:cNvPr id="38" name="Group 60"/>
          <p:cNvGrpSpPr/>
          <p:nvPr/>
        </p:nvGrpSpPr>
        <p:grpSpPr>
          <a:xfrm>
            <a:off x="5120640" y="5623560"/>
            <a:ext cx="1714500" cy="822960"/>
            <a:chOff x="5003800" y="6172200"/>
            <a:chExt cx="1905000" cy="914400"/>
          </a:xfrm>
          <a:effectLst>
            <a:outerShdw blurRad="50800" dist="38100" dir="2700000">
              <a:srgbClr val="000000">
                <a:alpha val="43000"/>
              </a:srgbClr>
            </a:outerShdw>
          </a:effectLst>
        </p:grpSpPr>
        <p:pic>
          <p:nvPicPr>
            <p:cNvPr id="59" name="Picture 58" descr="friendly_interaction-trimmed.jpg"/>
            <p:cNvPicPr>
              <a:picLocks noChangeAspect="1"/>
            </p:cNvPicPr>
            <p:nvPr/>
          </p:nvPicPr>
          <p:blipFill>
            <a:blip r:embed="rId16">
              <a:clrChange>
                <a:clrFrom>
                  <a:srgbClr val="FFFFFF"/>
                </a:clrFrom>
                <a:clrTo>
                  <a:srgbClr val="FFFFFF">
                    <a:alpha val="0"/>
                  </a:srgbClr>
                </a:clrTo>
              </a:clrChange>
            </a:blip>
            <a:stretch>
              <a:fillRect/>
            </a:stretch>
          </p:blipFill>
          <p:spPr>
            <a:xfrm>
              <a:off x="5003800" y="6172200"/>
              <a:ext cx="739167" cy="914400"/>
            </a:xfrm>
            <a:prstGeom prst="rect">
              <a:avLst/>
            </a:prstGeom>
          </p:spPr>
        </p:pic>
        <p:sp>
          <p:nvSpPr>
            <p:cNvPr id="60" name="TextBox 59"/>
            <p:cNvSpPr txBox="1"/>
            <p:nvPr/>
          </p:nvSpPr>
          <p:spPr>
            <a:xfrm>
              <a:off x="5613400" y="6172200"/>
              <a:ext cx="1295400" cy="666849"/>
            </a:xfrm>
            <a:prstGeom prst="rect">
              <a:avLst/>
            </a:prstGeom>
            <a:noFill/>
          </p:spPr>
          <p:txBody>
            <a:bodyPr wrap="square" rtlCol="0">
              <a:spAutoFit/>
            </a:bodyPr>
            <a:lstStyle/>
            <a:p>
              <a:r>
                <a:rPr lang="en-US" sz="1100" dirty="0" smtClean="0">
                  <a:latin typeface="+mn-lt"/>
                </a:rPr>
                <a:t>Other Business Representatives</a:t>
              </a:r>
              <a:endParaRPr lang="en-US" sz="1100" dirty="0">
                <a:latin typeface="+mn-lt"/>
              </a:endParaRPr>
            </a:p>
          </p:txBody>
        </p:sp>
      </p:grpSp>
      <p:sp>
        <p:nvSpPr>
          <p:cNvPr id="62" name="TextBox 61"/>
          <p:cNvSpPr txBox="1"/>
          <p:nvPr/>
        </p:nvSpPr>
        <p:spPr>
          <a:xfrm>
            <a:off x="51006" y="1165860"/>
            <a:ext cx="1141602" cy="637097"/>
          </a:xfrm>
          <a:prstGeom prst="rect">
            <a:avLst/>
          </a:prstGeom>
          <a:noFill/>
        </p:spPr>
        <p:txBody>
          <a:bodyPr wrap="none" lIns="82296" tIns="41148" rIns="82296" bIns="41148" rtlCol="0">
            <a:spAutoFit/>
          </a:bodyPr>
          <a:lstStyle/>
          <a:p>
            <a:pPr algn="l"/>
            <a:r>
              <a:rPr lang="en-US" dirty="0" smtClean="0"/>
              <a:t>Extended</a:t>
            </a:r>
          </a:p>
          <a:p>
            <a:pPr algn="l"/>
            <a:r>
              <a:rPr lang="en-US" dirty="0" smtClean="0"/>
              <a:t>Team</a:t>
            </a:r>
            <a:endParaRPr lang="en-US" dirty="0"/>
          </a:p>
        </p:txBody>
      </p:sp>
      <p:sp>
        <p:nvSpPr>
          <p:cNvPr id="63" name="Bent Arrow 62"/>
          <p:cNvSpPr/>
          <p:nvPr/>
        </p:nvSpPr>
        <p:spPr bwMode="auto">
          <a:xfrm flipV="1">
            <a:off x="367012" y="2468880"/>
            <a:ext cx="891540" cy="1645920"/>
          </a:xfrm>
          <a:prstGeom prst="bentArrow">
            <a:avLst>
              <a:gd name="adj1" fmla="val 42170"/>
              <a:gd name="adj2" fmla="val 36447"/>
              <a:gd name="adj3" fmla="val 36447"/>
              <a:gd name="adj4" fmla="val 43750"/>
            </a:avLst>
          </a:prstGeom>
          <a:solidFill>
            <a:srgbClr val="CCFFCC"/>
          </a:solidFill>
          <a:ln w="25400" cap="flat" cmpd="sng" algn="ctr">
            <a:solidFill>
              <a:srgbClr val="00000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grpSp>
        <p:nvGrpSpPr>
          <p:cNvPr id="40" name="Group 63"/>
          <p:cNvGrpSpPr/>
          <p:nvPr/>
        </p:nvGrpSpPr>
        <p:grpSpPr>
          <a:xfrm>
            <a:off x="6903718" y="1165861"/>
            <a:ext cx="592430" cy="1358890"/>
            <a:chOff x="7670800" y="1295400"/>
            <a:chExt cx="658256" cy="1509878"/>
          </a:xfrm>
        </p:grpSpPr>
        <p:pic>
          <p:nvPicPr>
            <p:cNvPr id="65" name="Picture 64" descr="hmmmm-trimmed.jpg"/>
            <p:cNvPicPr>
              <a:picLocks noChangeAspect="1"/>
            </p:cNvPicPr>
            <p:nvPr/>
          </p:nvPicPr>
          <p:blipFill>
            <a:blip r:embed="rId17">
              <a:clrChange>
                <a:clrFrom>
                  <a:srgbClr val="FFFFFF"/>
                </a:clrFrom>
                <a:clrTo>
                  <a:srgbClr val="FFFFFF">
                    <a:alpha val="0"/>
                  </a:srgbClr>
                </a:clrTo>
              </a:clrChange>
            </a:blip>
            <a:srcRect l="6734" t="11111"/>
            <a:stretch>
              <a:fillRect/>
            </a:stretch>
          </p:blipFill>
          <p:spPr>
            <a:xfrm>
              <a:off x="7823200" y="1295400"/>
              <a:ext cx="304799" cy="1219200"/>
            </a:xfrm>
            <a:prstGeom prst="rect">
              <a:avLst/>
            </a:prstGeom>
          </p:spPr>
        </p:pic>
        <p:sp>
          <p:nvSpPr>
            <p:cNvPr id="66" name="TextBox 65"/>
            <p:cNvSpPr txBox="1"/>
            <p:nvPr/>
          </p:nvSpPr>
          <p:spPr>
            <a:xfrm>
              <a:off x="7670800" y="2514600"/>
              <a:ext cx="658256" cy="290678"/>
            </a:xfrm>
            <a:prstGeom prst="rect">
              <a:avLst/>
            </a:prstGeom>
            <a:noFill/>
          </p:spPr>
          <p:txBody>
            <a:bodyPr wrap="none" rtlCol="0">
              <a:spAutoFit/>
            </a:bodyPr>
            <a:lstStyle/>
            <a:p>
              <a:r>
                <a:rPr lang="en-US" sz="1100" dirty="0" smtClean="0">
                  <a:latin typeface="+mn-lt"/>
                </a:rPr>
                <a:t>Coach</a:t>
              </a:r>
              <a:endParaRPr lang="en-US" sz="1100" dirty="0">
                <a:latin typeface="+mn-lt"/>
              </a:endParaRPr>
            </a:p>
          </p:txBody>
        </p:sp>
      </p:grpSp>
      <p:sp>
        <p:nvSpPr>
          <p:cNvPr id="75" name="Bent Arrow 74"/>
          <p:cNvSpPr/>
          <p:nvPr/>
        </p:nvSpPr>
        <p:spPr bwMode="auto">
          <a:xfrm flipH="1">
            <a:off x="7611128" y="3566160"/>
            <a:ext cx="1165860" cy="1508760"/>
          </a:xfrm>
          <a:prstGeom prst="bentArrow">
            <a:avLst>
              <a:gd name="adj1" fmla="val 30372"/>
              <a:gd name="adj2" fmla="val 25000"/>
              <a:gd name="adj3" fmla="val 25000"/>
              <a:gd name="adj4" fmla="val 43750"/>
            </a:avLst>
          </a:prstGeom>
          <a:solidFill>
            <a:srgbClr val="BCFFCC"/>
          </a:solidFill>
          <a:ln w="25400" cap="flat" cmpd="sng" algn="ctr">
            <a:solidFill>
              <a:srgbClr val="00000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grpSp>
        <p:nvGrpSpPr>
          <p:cNvPr id="42" name="Group 43"/>
          <p:cNvGrpSpPr/>
          <p:nvPr/>
        </p:nvGrpSpPr>
        <p:grpSpPr>
          <a:xfrm>
            <a:off x="2133601" y="3154679"/>
            <a:ext cx="1396706" cy="1253847"/>
            <a:chOff x="1955800" y="4876800"/>
            <a:chExt cx="1447800" cy="1393163"/>
          </a:xfrm>
          <a:effectLst>
            <a:outerShdw blurRad="50800" dist="38100" dir="2700000">
              <a:srgbClr val="000000">
                <a:alpha val="43000"/>
              </a:srgbClr>
            </a:outerShdw>
          </a:effectLst>
        </p:grpSpPr>
        <p:pic>
          <p:nvPicPr>
            <p:cNvPr id="34" name="Picture 33" descr="pm_and_crowd.jpg"/>
            <p:cNvPicPr>
              <a:picLocks noChangeAspect="1"/>
            </p:cNvPicPr>
            <p:nvPr/>
          </p:nvPicPr>
          <p:blipFill>
            <a:blip r:embed="rId18">
              <a:clrChange>
                <a:clrFrom>
                  <a:srgbClr val="FFFFFF"/>
                </a:clrFrom>
                <a:clrTo>
                  <a:srgbClr val="FFFFFF">
                    <a:alpha val="0"/>
                  </a:srgbClr>
                </a:clrTo>
              </a:clrChange>
            </a:blip>
            <a:srcRect t="1658" r="20750" b="10335"/>
            <a:stretch>
              <a:fillRect/>
            </a:stretch>
          </p:blipFill>
          <p:spPr>
            <a:xfrm>
              <a:off x="1999266" y="4876800"/>
              <a:ext cx="1360868" cy="914400"/>
            </a:xfrm>
            <a:prstGeom prst="rect">
              <a:avLst/>
            </a:prstGeom>
          </p:spPr>
        </p:pic>
        <p:sp>
          <p:nvSpPr>
            <p:cNvPr id="43" name="TextBox 42"/>
            <p:cNvSpPr txBox="1"/>
            <p:nvPr/>
          </p:nvSpPr>
          <p:spPr>
            <a:xfrm>
              <a:off x="1955800" y="5791200"/>
              <a:ext cx="1447800" cy="478763"/>
            </a:xfrm>
            <a:prstGeom prst="rect">
              <a:avLst/>
            </a:prstGeom>
            <a:noFill/>
          </p:spPr>
          <p:txBody>
            <a:bodyPr wrap="square" rtlCol="0">
              <a:spAutoFit/>
            </a:bodyPr>
            <a:lstStyle/>
            <a:p>
              <a:r>
                <a:rPr lang="en-US" sz="1100" dirty="0" smtClean="0">
                  <a:latin typeface="+mn-lt"/>
                </a:rPr>
                <a:t>Project Stakeholder Board</a:t>
              </a:r>
              <a:endParaRPr lang="en-US" sz="1100" dirty="0">
                <a:latin typeface="+mn-lt"/>
              </a:endParaRPr>
            </a:p>
          </p:txBody>
        </p:sp>
      </p:grpSp>
      <p:grpSp>
        <p:nvGrpSpPr>
          <p:cNvPr id="44" name="Group 77"/>
          <p:cNvGrpSpPr/>
          <p:nvPr/>
        </p:nvGrpSpPr>
        <p:grpSpPr>
          <a:xfrm>
            <a:off x="2571253" y="2811781"/>
            <a:ext cx="1795007" cy="1595408"/>
            <a:chOff x="2856948" y="3124200"/>
            <a:chExt cx="1994452" cy="1772676"/>
          </a:xfrm>
        </p:grpSpPr>
        <p:pic>
          <p:nvPicPr>
            <p:cNvPr id="76" name="Picture 75" descr="breaking_the_wall-cropped.png"/>
            <p:cNvPicPr>
              <a:picLocks noChangeAspect="1"/>
            </p:cNvPicPr>
            <p:nvPr/>
          </p:nvPicPr>
          <p:blipFill>
            <a:blip r:embed="rId19"/>
            <a:stretch>
              <a:fillRect/>
            </a:stretch>
          </p:blipFill>
          <p:spPr>
            <a:xfrm>
              <a:off x="2856948" y="3124200"/>
              <a:ext cx="1994452" cy="1447800"/>
            </a:xfrm>
            <a:prstGeom prst="rect">
              <a:avLst/>
            </a:prstGeom>
          </p:spPr>
        </p:pic>
        <p:sp>
          <p:nvSpPr>
            <p:cNvPr id="77" name="TextBox 76"/>
            <p:cNvSpPr txBox="1"/>
            <p:nvPr/>
          </p:nvSpPr>
          <p:spPr>
            <a:xfrm>
              <a:off x="4089400" y="4572000"/>
              <a:ext cx="483038" cy="324876"/>
            </a:xfrm>
            <a:prstGeom prst="rect">
              <a:avLst/>
            </a:prstGeom>
            <a:noFill/>
          </p:spPr>
          <p:txBody>
            <a:bodyPr wrap="none" rtlCol="0">
              <a:spAutoFit/>
            </a:bodyPr>
            <a:lstStyle/>
            <a:p>
              <a:r>
                <a:rPr lang="en-US" sz="1300" dirty="0" smtClean="0"/>
                <a:t>PM</a:t>
              </a:r>
              <a:endParaRPr lang="en-US" sz="1300" dirty="0"/>
            </a:p>
          </p:txBody>
        </p:sp>
      </p:grpSp>
      <p:grpSp>
        <p:nvGrpSpPr>
          <p:cNvPr id="47" name="Group 57"/>
          <p:cNvGrpSpPr/>
          <p:nvPr/>
        </p:nvGrpSpPr>
        <p:grpSpPr>
          <a:xfrm>
            <a:off x="5141095" y="1395662"/>
            <a:ext cx="1714500" cy="822960"/>
            <a:chOff x="5613400" y="1524000"/>
            <a:chExt cx="1905000" cy="914400"/>
          </a:xfrm>
          <a:effectLst>
            <a:outerShdw blurRad="50800" dist="38100" dir="2700000">
              <a:srgbClr val="000000">
                <a:alpha val="43000"/>
              </a:srgbClr>
            </a:outerShdw>
          </a:effectLst>
        </p:grpSpPr>
        <p:pic>
          <p:nvPicPr>
            <p:cNvPr id="68" name="Picture 67" descr="brother-in-law1_happy_trimmed.jpg"/>
            <p:cNvPicPr>
              <a:picLocks noChangeAspect="1"/>
            </p:cNvPicPr>
            <p:nvPr/>
          </p:nvPicPr>
          <p:blipFill>
            <a:blip r:embed="rId20">
              <a:clrChange>
                <a:clrFrom>
                  <a:srgbClr val="FFFFFF"/>
                </a:clrFrom>
                <a:clrTo>
                  <a:srgbClr val="FFFFFF">
                    <a:alpha val="0"/>
                  </a:srgbClr>
                </a:clrTo>
              </a:clrChange>
            </a:blip>
            <a:stretch>
              <a:fillRect/>
            </a:stretch>
          </p:blipFill>
          <p:spPr>
            <a:xfrm>
              <a:off x="5613400" y="1524000"/>
              <a:ext cx="259457" cy="914400"/>
            </a:xfrm>
            <a:prstGeom prst="rect">
              <a:avLst/>
            </a:prstGeom>
          </p:spPr>
        </p:pic>
        <p:sp>
          <p:nvSpPr>
            <p:cNvPr id="69" name="TextBox 68"/>
            <p:cNvSpPr txBox="1"/>
            <p:nvPr/>
          </p:nvSpPr>
          <p:spPr>
            <a:xfrm>
              <a:off x="5842000" y="1752600"/>
              <a:ext cx="1676400" cy="683948"/>
            </a:xfrm>
            <a:prstGeom prst="rect">
              <a:avLst/>
            </a:prstGeom>
            <a:noFill/>
          </p:spPr>
          <p:txBody>
            <a:bodyPr wrap="square" rtlCol="0">
              <a:spAutoFit/>
            </a:bodyPr>
            <a:lstStyle/>
            <a:p>
              <a:r>
                <a:rPr lang="en-US" sz="1100" dirty="0" smtClean="0">
                  <a:latin typeface="+mn-lt"/>
                </a:rPr>
                <a:t>Architects, Process Specialists and </a:t>
              </a:r>
              <a:r>
                <a:rPr lang="en-US" sz="1100" dirty="0" err="1" smtClean="0">
                  <a:latin typeface="+mn-lt"/>
                </a:rPr>
                <a:t>SMEs</a:t>
              </a:r>
              <a:endParaRPr lang="en-US" sz="1100" dirty="0">
                <a:latin typeface="+mn-lt"/>
              </a:endParaRPr>
            </a:p>
          </p:txBody>
        </p:sp>
      </p:grpSp>
    </p:spTree>
    <p:extLst>
      <p:ext uri="{BB962C8B-B14F-4D97-AF65-F5344CB8AC3E}">
        <p14:creationId xmlns:p14="http://schemas.microsoft.com/office/powerpoint/2010/main" val="339243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Indicative 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08720"/>
            <a:ext cx="7249368" cy="551637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1" y="1700808"/>
            <a:ext cx="492490" cy="1700808"/>
          </a:xfrm>
          <a:prstGeom prst="rect">
            <a:avLst/>
          </a:prstGeom>
        </p:spPr>
      </p:pic>
    </p:spTree>
    <p:extLst>
      <p:ext uri="{BB962C8B-B14F-4D97-AF65-F5344CB8AC3E}">
        <p14:creationId xmlns:p14="http://schemas.microsoft.com/office/powerpoint/2010/main" val="38486349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5" name="Rectangle 5"/>
          <p:cNvSpPr>
            <a:spLocks noGrp="1" noChangeArrowheads="1"/>
          </p:cNvSpPr>
          <p:nvPr>
            <p:ph type="title"/>
          </p:nvPr>
        </p:nvSpPr>
        <p:spPr/>
        <p:txBody>
          <a:bodyPr/>
          <a:lstStyle/>
          <a:p>
            <a:pPr eaLnBrk="1" hangingPunct="1">
              <a:defRPr/>
            </a:pPr>
            <a:r>
              <a:rPr lang="en-US" dirty="0" smtClean="0"/>
              <a:t>Product Owner/Customer</a:t>
            </a:r>
            <a:endParaRPr lang="en-US" dirty="0"/>
          </a:p>
        </p:txBody>
      </p:sp>
      <p:sp>
        <p:nvSpPr>
          <p:cNvPr id="2" name="Content Placeholder 1"/>
          <p:cNvSpPr>
            <a:spLocks noGrp="1"/>
          </p:cNvSpPr>
          <p:nvPr>
            <p:ph idx="1"/>
          </p:nvPr>
        </p:nvSpPr>
        <p:spPr/>
        <p:txBody>
          <a:bodyPr/>
          <a:lstStyle/>
          <a:p>
            <a:r>
              <a:rPr lang="en-US" dirty="0"/>
              <a:t>Provides vision for the solution</a:t>
            </a:r>
          </a:p>
          <a:p>
            <a:r>
              <a:rPr lang="en-US" dirty="0"/>
              <a:t>Single point of escalation for prioritization </a:t>
            </a:r>
            <a:endParaRPr lang="en-US" dirty="0" smtClean="0"/>
          </a:p>
          <a:p>
            <a:r>
              <a:rPr lang="en-US" dirty="0" smtClean="0"/>
              <a:t>Defines ‘Done’</a:t>
            </a:r>
          </a:p>
          <a:p>
            <a:r>
              <a:rPr lang="en-US" dirty="0" smtClean="0"/>
              <a:t>Responsible for ROI</a:t>
            </a:r>
          </a:p>
          <a:p>
            <a:r>
              <a:rPr lang="en-US" dirty="0" smtClean="0"/>
              <a:t>Gives the business view</a:t>
            </a:r>
            <a:endParaRPr lang="en-US" dirty="0"/>
          </a:p>
          <a:p>
            <a:endParaRPr lang="en-US" dirty="0"/>
          </a:p>
        </p:txBody>
      </p:sp>
      <p:pic>
        <p:nvPicPr>
          <p:cNvPr id="171016" name="Picture 6"/>
          <p:cNvPicPr>
            <a:picLocks noChangeAspect="1" noChangeArrowheads="1"/>
          </p:cNvPicPr>
          <p:nvPr/>
        </p:nvPicPr>
        <p:blipFill>
          <a:blip r:embed="rId2"/>
          <a:srcRect r="15329"/>
          <a:stretch>
            <a:fillRect/>
          </a:stretch>
        </p:blipFill>
        <p:spPr bwMode="auto">
          <a:xfrm>
            <a:off x="4169270" y="2514600"/>
            <a:ext cx="4974730" cy="377825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9" name="Rectangle 5"/>
          <p:cNvSpPr>
            <a:spLocks noGrp="1" noChangeArrowheads="1"/>
          </p:cNvSpPr>
          <p:nvPr>
            <p:ph type="title"/>
          </p:nvPr>
        </p:nvSpPr>
        <p:spPr/>
        <p:txBody>
          <a:bodyPr/>
          <a:lstStyle/>
          <a:p>
            <a:pPr eaLnBrk="1" hangingPunct="1">
              <a:defRPr/>
            </a:pPr>
            <a:r>
              <a:rPr lang="en-US" dirty="0" smtClean="0"/>
              <a:t>Iteration Manager / Scrum Master</a:t>
            </a:r>
            <a:endParaRPr lang="en-US" dirty="0"/>
          </a:p>
        </p:txBody>
      </p:sp>
      <p:sp>
        <p:nvSpPr>
          <p:cNvPr id="2" name="Content Placeholder 1"/>
          <p:cNvSpPr>
            <a:spLocks noGrp="1"/>
          </p:cNvSpPr>
          <p:nvPr>
            <p:ph idx="1"/>
          </p:nvPr>
        </p:nvSpPr>
        <p:spPr/>
        <p:txBody>
          <a:bodyPr/>
          <a:lstStyle/>
          <a:p>
            <a:r>
              <a:rPr lang="en-US" dirty="0"/>
              <a:t>Facilitates collaborative activity</a:t>
            </a:r>
          </a:p>
          <a:p>
            <a:r>
              <a:rPr lang="en-US" dirty="0"/>
              <a:t>Encourages and mentors</a:t>
            </a:r>
          </a:p>
          <a:p>
            <a:r>
              <a:rPr lang="en-US" dirty="0"/>
              <a:t>Carries water</a:t>
            </a:r>
          </a:p>
          <a:p>
            <a:r>
              <a:rPr lang="en-US" dirty="0"/>
              <a:t>Removes boulders</a:t>
            </a:r>
          </a:p>
          <a:p>
            <a:endParaRPr lang="en-US" dirty="0"/>
          </a:p>
        </p:txBody>
      </p:sp>
      <p:pic>
        <p:nvPicPr>
          <p:cNvPr id="165896" name="Picture 6"/>
          <p:cNvPicPr>
            <a:picLocks noChangeAspect="1" noChangeArrowheads="1"/>
          </p:cNvPicPr>
          <p:nvPr/>
        </p:nvPicPr>
        <p:blipFill>
          <a:blip r:embed="rId3"/>
          <a:srcRect/>
          <a:stretch>
            <a:fillRect/>
          </a:stretch>
        </p:blipFill>
        <p:spPr bwMode="auto">
          <a:xfrm>
            <a:off x="6197600" y="990600"/>
            <a:ext cx="2822575" cy="54102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3" name="Rectangle 5"/>
          <p:cNvSpPr>
            <a:spLocks noGrp="1" noChangeArrowheads="1"/>
          </p:cNvSpPr>
          <p:nvPr>
            <p:ph type="title"/>
          </p:nvPr>
        </p:nvSpPr>
        <p:spPr/>
        <p:txBody>
          <a:bodyPr/>
          <a:lstStyle/>
          <a:p>
            <a:pPr eaLnBrk="1" hangingPunct="1">
              <a:defRPr/>
            </a:pPr>
            <a:r>
              <a:rPr lang="en-US" dirty="0" smtClean="0"/>
              <a:t>Business Analyst</a:t>
            </a:r>
            <a:endParaRPr lang="en-US" dirty="0"/>
          </a:p>
        </p:txBody>
      </p:sp>
      <p:sp>
        <p:nvSpPr>
          <p:cNvPr id="2" name="Content Placeholder 1"/>
          <p:cNvSpPr>
            <a:spLocks noGrp="1"/>
          </p:cNvSpPr>
          <p:nvPr>
            <p:ph idx="1"/>
          </p:nvPr>
        </p:nvSpPr>
        <p:spPr/>
        <p:txBody>
          <a:bodyPr/>
          <a:lstStyle/>
          <a:p>
            <a:r>
              <a:rPr lang="en-US" dirty="0"/>
              <a:t>Facilitates workshops</a:t>
            </a:r>
          </a:p>
          <a:p>
            <a:r>
              <a:rPr lang="en-US" dirty="0"/>
              <a:t>Understands the business needs</a:t>
            </a:r>
          </a:p>
          <a:p>
            <a:r>
              <a:rPr lang="en-US" dirty="0"/>
              <a:t>Focuses on business value</a:t>
            </a:r>
          </a:p>
          <a:p>
            <a:r>
              <a:rPr lang="en-US" dirty="0" smtClean="0"/>
              <a:t>Manages requirements</a:t>
            </a:r>
          </a:p>
          <a:p>
            <a:r>
              <a:rPr lang="en-US" dirty="0" smtClean="0"/>
              <a:t>Creates </a:t>
            </a:r>
            <a:r>
              <a:rPr lang="en-US" dirty="0"/>
              <a:t>artifacts</a:t>
            </a:r>
          </a:p>
          <a:p>
            <a:r>
              <a:rPr lang="en-US" dirty="0"/>
              <a:t>Supports developers</a:t>
            </a:r>
          </a:p>
          <a:p>
            <a:r>
              <a:rPr lang="en-US" dirty="0"/>
              <a:t>Works with testers</a:t>
            </a:r>
          </a:p>
          <a:p>
            <a:endParaRPr lang="en-US" dirty="0"/>
          </a:p>
          <a:p>
            <a:endParaRPr lang="en-US" dirty="0"/>
          </a:p>
        </p:txBody>
      </p:sp>
      <p:pic>
        <p:nvPicPr>
          <p:cNvPr id="167944" name="Picture 6"/>
          <p:cNvPicPr>
            <a:picLocks noChangeAspect="1" noChangeArrowheads="1"/>
          </p:cNvPicPr>
          <p:nvPr/>
        </p:nvPicPr>
        <p:blipFill>
          <a:blip r:embed="rId3"/>
          <a:srcRect/>
          <a:stretch>
            <a:fillRect/>
          </a:stretch>
        </p:blipFill>
        <p:spPr bwMode="auto">
          <a:xfrm>
            <a:off x="6394450" y="914400"/>
            <a:ext cx="1631950" cy="54102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6220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Business Value</a:t>
            </a:r>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31976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Experience Analyst</a:t>
            </a:r>
            <a:endParaRPr lang="en-US" dirty="0"/>
          </a:p>
        </p:txBody>
      </p:sp>
      <p:sp>
        <p:nvSpPr>
          <p:cNvPr id="3" name="Content Placeholder 2"/>
          <p:cNvSpPr>
            <a:spLocks noGrp="1"/>
          </p:cNvSpPr>
          <p:nvPr>
            <p:ph idx="1"/>
          </p:nvPr>
        </p:nvSpPr>
        <p:spPr/>
        <p:txBody>
          <a:bodyPr>
            <a:normAutofit fontScale="92500" lnSpcReduction="20000"/>
          </a:bodyPr>
          <a:lstStyle/>
          <a:p>
            <a:r>
              <a:rPr lang="en-US" dirty="0"/>
              <a:t>Facilitates workshops</a:t>
            </a:r>
          </a:p>
          <a:p>
            <a:r>
              <a:rPr lang="en-US" dirty="0"/>
              <a:t>Defines usability</a:t>
            </a:r>
          </a:p>
          <a:p>
            <a:r>
              <a:rPr lang="en-US" dirty="0"/>
              <a:t>Conducts usability testing</a:t>
            </a:r>
          </a:p>
          <a:p>
            <a:r>
              <a:rPr lang="en-US" dirty="0"/>
              <a:t>Usability =</a:t>
            </a:r>
          </a:p>
          <a:p>
            <a:pPr lvl="1"/>
            <a:r>
              <a:rPr lang="en-US" dirty="0"/>
              <a:t>Learnability</a:t>
            </a:r>
          </a:p>
          <a:p>
            <a:pPr lvl="1"/>
            <a:r>
              <a:rPr lang="en-US" dirty="0" smtClean="0"/>
              <a:t>Efficiency	</a:t>
            </a:r>
            <a:endParaRPr lang="en-US" dirty="0"/>
          </a:p>
          <a:p>
            <a:pPr lvl="1"/>
            <a:r>
              <a:rPr lang="en-US" dirty="0"/>
              <a:t>Memorability</a:t>
            </a:r>
          </a:p>
          <a:p>
            <a:pPr lvl="1"/>
            <a:r>
              <a:rPr lang="en-US" dirty="0"/>
              <a:t>Errors</a:t>
            </a:r>
          </a:p>
          <a:p>
            <a:pPr lvl="1"/>
            <a:r>
              <a:rPr lang="en-US" dirty="0"/>
              <a:t>Satisfaction</a:t>
            </a:r>
          </a:p>
          <a:p>
            <a:endParaRPr lang="en-US" dirty="0"/>
          </a:p>
          <a:p>
            <a:endParaRPr lang="en-US" dirty="0"/>
          </a:p>
        </p:txBody>
      </p:sp>
      <p:pic>
        <p:nvPicPr>
          <p:cNvPr id="1026" name="Picture 2"/>
          <p:cNvPicPr>
            <a:picLocks noChangeAspect="1" noChangeArrowheads="1"/>
          </p:cNvPicPr>
          <p:nvPr/>
        </p:nvPicPr>
        <p:blipFill>
          <a:blip r:embed="rId3">
            <a:lum/>
          </a:blip>
          <a:srcRect/>
          <a:stretch>
            <a:fillRect/>
          </a:stretch>
        </p:blipFill>
        <p:spPr bwMode="auto">
          <a:xfrm>
            <a:off x="6629400" y="990600"/>
            <a:ext cx="1219200" cy="5553075"/>
          </a:xfrm>
          <a:prstGeom prst="rect">
            <a:avLst/>
          </a:prstGeom>
          <a:noFill/>
          <a:ln w="9525">
            <a:noFill/>
            <a:miter lim="800000"/>
            <a:headEnd/>
            <a:tailEnd/>
          </a:ln>
          <a:effectLst/>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41" name="Rectangle 5"/>
          <p:cNvSpPr>
            <a:spLocks noGrp="1" noChangeArrowheads="1"/>
          </p:cNvSpPr>
          <p:nvPr>
            <p:ph type="title"/>
          </p:nvPr>
        </p:nvSpPr>
        <p:spPr/>
        <p:txBody>
          <a:bodyPr/>
          <a:lstStyle/>
          <a:p>
            <a:pPr eaLnBrk="1" hangingPunct="1">
              <a:defRPr/>
            </a:pPr>
            <a:r>
              <a:rPr lang="en-US" dirty="0" smtClean="0"/>
              <a:t>Developer</a:t>
            </a:r>
            <a:endParaRPr lang="en-US" dirty="0"/>
          </a:p>
        </p:txBody>
      </p:sp>
      <p:sp>
        <p:nvSpPr>
          <p:cNvPr id="2" name="Content Placeholder 1"/>
          <p:cNvSpPr>
            <a:spLocks noGrp="1"/>
          </p:cNvSpPr>
          <p:nvPr>
            <p:ph idx="1"/>
          </p:nvPr>
        </p:nvSpPr>
        <p:spPr/>
        <p:txBody>
          <a:bodyPr/>
          <a:lstStyle/>
          <a:p>
            <a:r>
              <a:rPr lang="en-US" dirty="0"/>
              <a:t>Creates working software</a:t>
            </a:r>
          </a:p>
          <a:p>
            <a:r>
              <a:rPr lang="en-US" dirty="0"/>
              <a:t>Adheres to coding standards</a:t>
            </a:r>
          </a:p>
          <a:p>
            <a:r>
              <a:rPr lang="en-US" dirty="0"/>
              <a:t>Practices TDD</a:t>
            </a:r>
          </a:p>
          <a:p>
            <a:r>
              <a:rPr lang="en-US" dirty="0"/>
              <a:t>Collaborates with BA and Testers</a:t>
            </a:r>
          </a:p>
          <a:p>
            <a:endParaRPr lang="en-US" dirty="0"/>
          </a:p>
        </p:txBody>
      </p:sp>
      <p:pic>
        <p:nvPicPr>
          <p:cNvPr id="169992" name="Picture 6"/>
          <p:cNvPicPr>
            <a:picLocks noChangeAspect="1" noChangeArrowheads="1"/>
          </p:cNvPicPr>
          <p:nvPr/>
        </p:nvPicPr>
        <p:blipFill>
          <a:blip r:embed="rId3"/>
          <a:srcRect/>
          <a:stretch>
            <a:fillRect/>
          </a:stretch>
        </p:blipFill>
        <p:spPr bwMode="auto">
          <a:xfrm>
            <a:off x="5715000" y="990600"/>
            <a:ext cx="2960688" cy="51816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7" name="Rectangle 5"/>
          <p:cNvSpPr>
            <a:spLocks noGrp="1" noChangeArrowheads="1"/>
          </p:cNvSpPr>
          <p:nvPr>
            <p:ph type="title"/>
          </p:nvPr>
        </p:nvSpPr>
        <p:spPr/>
        <p:txBody>
          <a:bodyPr/>
          <a:lstStyle/>
          <a:p>
            <a:pPr eaLnBrk="1" hangingPunct="1">
              <a:defRPr/>
            </a:pPr>
            <a:r>
              <a:rPr lang="en-US" dirty="0" smtClean="0"/>
              <a:t>Quality Assurance Analyst (Tester)</a:t>
            </a:r>
            <a:endParaRPr lang="en-US" dirty="0"/>
          </a:p>
        </p:txBody>
      </p:sp>
      <p:sp>
        <p:nvSpPr>
          <p:cNvPr id="2" name="Content Placeholder 1"/>
          <p:cNvSpPr>
            <a:spLocks noGrp="1"/>
          </p:cNvSpPr>
          <p:nvPr>
            <p:ph idx="1"/>
          </p:nvPr>
        </p:nvSpPr>
        <p:spPr/>
        <p:txBody>
          <a:bodyPr/>
          <a:lstStyle/>
          <a:p>
            <a:r>
              <a:rPr lang="en-US" dirty="0" smtClean="0"/>
              <a:t>Informs ‘Done</a:t>
            </a:r>
            <a:r>
              <a:rPr lang="en-US" dirty="0"/>
              <a:t>’</a:t>
            </a:r>
          </a:p>
          <a:p>
            <a:r>
              <a:rPr lang="en-US" dirty="0"/>
              <a:t>Creates test plans</a:t>
            </a:r>
          </a:p>
          <a:p>
            <a:r>
              <a:rPr lang="en-US" dirty="0"/>
              <a:t>Performs various tests</a:t>
            </a:r>
          </a:p>
          <a:p>
            <a:r>
              <a:rPr lang="en-US" dirty="0"/>
              <a:t>Updates quality metrics</a:t>
            </a:r>
          </a:p>
          <a:p>
            <a:endParaRPr lang="en-US" dirty="0"/>
          </a:p>
        </p:txBody>
      </p:sp>
      <p:pic>
        <p:nvPicPr>
          <p:cNvPr id="168968" name="Picture 6"/>
          <p:cNvPicPr>
            <a:picLocks noChangeAspect="1" noChangeArrowheads="1"/>
          </p:cNvPicPr>
          <p:nvPr/>
        </p:nvPicPr>
        <p:blipFill>
          <a:blip r:embed="rId2"/>
          <a:srcRect/>
          <a:stretch>
            <a:fillRect/>
          </a:stretch>
        </p:blipFill>
        <p:spPr bwMode="auto">
          <a:xfrm>
            <a:off x="5867400" y="1143000"/>
            <a:ext cx="2625725" cy="51816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p:cNvSpPr txBox="1">
            <a:spLocks/>
          </p:cNvSpPr>
          <p:nvPr/>
        </p:nvSpPr>
        <p:spPr bwMode="auto">
          <a:xfrm>
            <a:off x="797025" y="996777"/>
            <a:ext cx="5359151" cy="523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bodyPr>
          <a:lstStyle>
            <a:lvl1pPr marL="338138" indent="-338138" algn="l" rtl="0" eaLnBrk="1" fontAlgn="base" hangingPunct="1">
              <a:spcBef>
                <a:spcPts val="703"/>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338138" lvl="1" indent="-338138">
              <a:spcBef>
                <a:spcPts val="703"/>
              </a:spcBef>
              <a:buClr>
                <a:srgbClr val="7575D1"/>
              </a:buClr>
              <a:buSzPct val="150000"/>
              <a:buFont typeface="Arial" charset="0"/>
              <a:buChar char="•"/>
            </a:pPr>
            <a:r>
              <a:rPr lang="en-US" sz="3000" dirty="0"/>
              <a:t>The Agile PM </a:t>
            </a:r>
            <a:r>
              <a:rPr lang="en-US" sz="3000" dirty="0" smtClean="0"/>
              <a:t>focuses out</a:t>
            </a:r>
            <a:endParaRPr lang="en-US" sz="3000" dirty="0"/>
          </a:p>
          <a:p>
            <a:r>
              <a:rPr lang="en-US" dirty="0" smtClean="0"/>
              <a:t>Responsible for Budget &amp; Staffing</a:t>
            </a:r>
          </a:p>
          <a:p>
            <a:r>
              <a:rPr lang="en-US" dirty="0" smtClean="0"/>
              <a:t>Coordinating with external teams and stakeholders</a:t>
            </a:r>
          </a:p>
        </p:txBody>
      </p:sp>
      <p:sp>
        <p:nvSpPr>
          <p:cNvPr id="144394" name="Rectangle 10"/>
          <p:cNvSpPr>
            <a:spLocks noGrp="1" noChangeArrowheads="1"/>
          </p:cNvSpPr>
          <p:nvPr>
            <p:ph type="title"/>
          </p:nvPr>
        </p:nvSpPr>
        <p:spPr/>
        <p:txBody>
          <a:bodyPr/>
          <a:lstStyle/>
          <a:p>
            <a:r>
              <a:rPr lang="en-US" dirty="0"/>
              <a:t>Project </a:t>
            </a:r>
            <a:r>
              <a:rPr lang="en-US" dirty="0" smtClean="0"/>
              <a:t>Manager</a:t>
            </a:r>
            <a:endParaRPr lang="en-US" dirty="0"/>
          </a:p>
        </p:txBody>
      </p:sp>
      <p:pic>
        <p:nvPicPr>
          <p:cNvPr id="14439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90600"/>
            <a:ext cx="28225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159994608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lstStyle/>
          <a:p>
            <a:pPr eaLnBrk="1" hangingPunct="1">
              <a:defRPr/>
            </a:pPr>
            <a:r>
              <a:rPr lang="en-US" dirty="0" smtClean="0"/>
              <a:t>Business Stakeholders</a:t>
            </a:r>
            <a:endParaRPr lang="en-US" dirty="0"/>
          </a:p>
        </p:txBody>
      </p:sp>
      <p:sp>
        <p:nvSpPr>
          <p:cNvPr id="2" name="Content Placeholder 1"/>
          <p:cNvSpPr>
            <a:spLocks noGrp="1"/>
          </p:cNvSpPr>
          <p:nvPr>
            <p:ph idx="1"/>
          </p:nvPr>
        </p:nvSpPr>
        <p:spPr/>
        <p:txBody>
          <a:bodyPr/>
          <a:lstStyle/>
          <a:p>
            <a:r>
              <a:rPr lang="en-US" dirty="0"/>
              <a:t>Represents a particular area of the business</a:t>
            </a:r>
          </a:p>
          <a:p>
            <a:r>
              <a:rPr lang="en-US" dirty="0"/>
              <a:t>Participates in key activities</a:t>
            </a:r>
          </a:p>
          <a:p>
            <a:r>
              <a:rPr lang="en-US" dirty="0"/>
              <a:t>Responds promptly </a:t>
            </a:r>
          </a:p>
          <a:p>
            <a:endParaRPr lang="en-US" dirty="0"/>
          </a:p>
        </p:txBody>
      </p:sp>
      <p:pic>
        <p:nvPicPr>
          <p:cNvPr id="172040" name="Picture 6"/>
          <p:cNvPicPr>
            <a:picLocks noChangeAspect="1" noChangeArrowheads="1"/>
          </p:cNvPicPr>
          <p:nvPr/>
        </p:nvPicPr>
        <p:blipFill>
          <a:blip r:embed="rId3"/>
          <a:srcRect/>
          <a:stretch>
            <a:fillRect/>
          </a:stretch>
        </p:blipFill>
        <p:spPr bwMode="auto">
          <a:xfrm>
            <a:off x="5004048" y="1052736"/>
            <a:ext cx="4249738" cy="52578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3" name="Rectangle 5"/>
          <p:cNvSpPr>
            <a:spLocks noGrp="1" noChangeArrowheads="1"/>
          </p:cNvSpPr>
          <p:nvPr>
            <p:ph type="title"/>
          </p:nvPr>
        </p:nvSpPr>
        <p:spPr/>
        <p:txBody>
          <a:bodyPr/>
          <a:lstStyle/>
          <a:p>
            <a:pPr eaLnBrk="1" hangingPunct="1">
              <a:defRPr/>
            </a:pPr>
            <a:r>
              <a:rPr lang="en-US" dirty="0" smtClean="0"/>
              <a:t>Implementation Stakeholders</a:t>
            </a:r>
            <a:endParaRPr lang="en-US" dirty="0"/>
          </a:p>
        </p:txBody>
      </p:sp>
      <p:sp>
        <p:nvSpPr>
          <p:cNvPr id="2" name="Content Placeholder 1"/>
          <p:cNvSpPr>
            <a:spLocks noGrp="1"/>
          </p:cNvSpPr>
          <p:nvPr>
            <p:ph idx="1"/>
          </p:nvPr>
        </p:nvSpPr>
        <p:spPr/>
        <p:txBody>
          <a:bodyPr/>
          <a:lstStyle/>
          <a:p>
            <a:r>
              <a:rPr lang="en-US" dirty="0"/>
              <a:t>Represents areas of the delivery team</a:t>
            </a:r>
          </a:p>
          <a:p>
            <a:r>
              <a:rPr lang="en-US" dirty="0"/>
              <a:t>Participates in key activities</a:t>
            </a:r>
          </a:p>
          <a:p>
            <a:r>
              <a:rPr lang="en-US" dirty="0"/>
              <a:t>Responds promptly</a:t>
            </a:r>
          </a:p>
          <a:p>
            <a:endParaRPr lang="en-US" dirty="0"/>
          </a:p>
        </p:txBody>
      </p:sp>
      <p:pic>
        <p:nvPicPr>
          <p:cNvPr id="174088" name="Picture 6"/>
          <p:cNvPicPr>
            <a:picLocks noChangeAspect="1" noChangeArrowheads="1"/>
          </p:cNvPicPr>
          <p:nvPr/>
        </p:nvPicPr>
        <p:blipFill>
          <a:blip r:embed="rId3"/>
          <a:srcRect/>
          <a:stretch>
            <a:fillRect/>
          </a:stretch>
        </p:blipFill>
        <p:spPr bwMode="auto">
          <a:xfrm>
            <a:off x="3613993" y="3100536"/>
            <a:ext cx="950913" cy="3352800"/>
          </a:xfrm>
          <a:prstGeom prst="rect">
            <a:avLst/>
          </a:prstGeom>
          <a:noFill/>
          <a:ln w="12700" cap="rnd">
            <a:noFill/>
            <a:round/>
            <a:headEnd/>
            <a:tailEnd/>
          </a:ln>
        </p:spPr>
      </p:pic>
      <p:pic>
        <p:nvPicPr>
          <p:cNvPr id="174089" name="Picture 7"/>
          <p:cNvPicPr>
            <a:picLocks noChangeAspect="1" noChangeArrowheads="1"/>
          </p:cNvPicPr>
          <p:nvPr/>
        </p:nvPicPr>
        <p:blipFill>
          <a:blip r:embed="rId4"/>
          <a:srcRect/>
          <a:stretch>
            <a:fillRect/>
          </a:stretch>
        </p:blipFill>
        <p:spPr bwMode="auto">
          <a:xfrm>
            <a:off x="7181106" y="3176736"/>
            <a:ext cx="703262" cy="3200400"/>
          </a:xfrm>
          <a:prstGeom prst="rect">
            <a:avLst/>
          </a:prstGeom>
          <a:noFill/>
          <a:ln w="12700" cap="rnd">
            <a:noFill/>
            <a:round/>
            <a:headEnd/>
            <a:tailEnd/>
          </a:ln>
        </p:spPr>
      </p:pic>
      <p:pic>
        <p:nvPicPr>
          <p:cNvPr id="174090" name="Picture 8"/>
          <p:cNvPicPr>
            <a:picLocks noChangeAspect="1" noChangeArrowheads="1"/>
          </p:cNvPicPr>
          <p:nvPr/>
        </p:nvPicPr>
        <p:blipFill>
          <a:blip r:embed="rId5"/>
          <a:srcRect/>
          <a:stretch>
            <a:fillRect/>
          </a:stretch>
        </p:blipFill>
        <p:spPr bwMode="auto">
          <a:xfrm>
            <a:off x="5522168" y="3100536"/>
            <a:ext cx="909638" cy="32766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reeform 1"/>
          <p:cNvSpPr>
            <a:spLocks/>
          </p:cNvSpPr>
          <p:nvPr/>
        </p:nvSpPr>
        <p:spPr bwMode="auto">
          <a:xfrm>
            <a:off x="3012654" y="2031504"/>
            <a:ext cx="2923356" cy="3126507"/>
          </a:xfrm>
          <a:custGeom>
            <a:avLst/>
            <a:gdLst>
              <a:gd name="T0" fmla="*/ 0 w 21600"/>
              <a:gd name="T1" fmla="*/ 11908 h 21600"/>
              <a:gd name="T2" fmla="*/ 0 w 21600"/>
              <a:gd name="T3" fmla="*/ 21600 h 21600"/>
              <a:gd name="T4" fmla="*/ 1756 w 21600"/>
              <a:gd name="T5" fmla="*/ 21599 h 21600"/>
              <a:gd name="T6" fmla="*/ 4390 w 21600"/>
              <a:gd name="T7" fmla="*/ 21106 h 21600"/>
              <a:gd name="T8" fmla="*/ 6585 w 21600"/>
              <a:gd name="T9" fmla="*/ 20203 h 21600"/>
              <a:gd name="T10" fmla="*/ 10010 w 21600"/>
              <a:gd name="T11" fmla="*/ 18149 h 21600"/>
              <a:gd name="T12" fmla="*/ 13522 w 21600"/>
              <a:gd name="T13" fmla="*/ 15768 h 21600"/>
              <a:gd name="T14" fmla="*/ 17122 w 21600"/>
              <a:gd name="T15" fmla="*/ 13140 h 21600"/>
              <a:gd name="T16" fmla="*/ 20020 w 21600"/>
              <a:gd name="T17" fmla="*/ 10922 h 21600"/>
              <a:gd name="T18" fmla="*/ 21512 w 21600"/>
              <a:gd name="T19" fmla="*/ 9855 h 21600"/>
              <a:gd name="T20" fmla="*/ 21600 w 21600"/>
              <a:gd name="T21" fmla="*/ 0 h 21600"/>
              <a:gd name="T22" fmla="*/ 13259 w 21600"/>
              <a:gd name="T23" fmla="*/ 6816 h 21600"/>
              <a:gd name="T24" fmla="*/ 6146 w 21600"/>
              <a:gd name="T25" fmla="*/ 9116 h 21600"/>
              <a:gd name="T26" fmla="*/ 4302 w 21600"/>
              <a:gd name="T27" fmla="*/ 9773 h 21600"/>
              <a:gd name="T28" fmla="*/ 2634 w 21600"/>
              <a:gd name="T29" fmla="*/ 10594 h 21600"/>
              <a:gd name="T30" fmla="*/ 1141 w 21600"/>
              <a:gd name="T31" fmla="*/ 11415 h 21600"/>
              <a:gd name="T32" fmla="*/ 0 w 21600"/>
              <a:gd name="T33" fmla="*/ 11908 h 21600"/>
              <a:gd name="T34" fmla="*/ 0 w 21600"/>
              <a:gd name="T35" fmla="*/ 1190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00" h="21600">
                <a:moveTo>
                  <a:pt x="0" y="11908"/>
                </a:moveTo>
                <a:lnTo>
                  <a:pt x="0" y="21600"/>
                </a:lnTo>
                <a:lnTo>
                  <a:pt x="1756" y="21599"/>
                </a:lnTo>
                <a:lnTo>
                  <a:pt x="4390" y="21106"/>
                </a:lnTo>
                <a:lnTo>
                  <a:pt x="6585" y="20203"/>
                </a:lnTo>
                <a:lnTo>
                  <a:pt x="10010" y="18149"/>
                </a:lnTo>
                <a:lnTo>
                  <a:pt x="13522" y="15768"/>
                </a:lnTo>
                <a:lnTo>
                  <a:pt x="17122" y="13140"/>
                </a:lnTo>
                <a:lnTo>
                  <a:pt x="20020" y="10922"/>
                </a:lnTo>
                <a:lnTo>
                  <a:pt x="21512" y="9855"/>
                </a:lnTo>
                <a:lnTo>
                  <a:pt x="21600" y="0"/>
                </a:lnTo>
                <a:lnTo>
                  <a:pt x="13259" y="6816"/>
                </a:lnTo>
                <a:lnTo>
                  <a:pt x="6146" y="9116"/>
                </a:lnTo>
                <a:lnTo>
                  <a:pt x="4302" y="9773"/>
                </a:lnTo>
                <a:lnTo>
                  <a:pt x="2634" y="10594"/>
                </a:lnTo>
                <a:lnTo>
                  <a:pt x="1141" y="11415"/>
                </a:lnTo>
                <a:lnTo>
                  <a:pt x="0" y="11908"/>
                </a:lnTo>
                <a:close/>
                <a:moveTo>
                  <a:pt x="0" y="11908"/>
                </a:moveTo>
              </a:path>
            </a:pathLst>
          </a:custGeom>
          <a:solidFill>
            <a:srgbClr val="1BBB1F"/>
          </a:solidFill>
          <a:ln>
            <a:noFill/>
          </a:ln>
          <a:extLs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p>
            <a:endParaRPr lang="en-US"/>
          </a:p>
        </p:txBody>
      </p:sp>
      <p:sp>
        <p:nvSpPr>
          <p:cNvPr id="36867" name="Rectangle 3"/>
          <p:cNvSpPr>
            <a:spLocks noGrp="1" noChangeArrowheads="1"/>
          </p:cNvSpPr>
          <p:nvPr>
            <p:ph type="title"/>
          </p:nvPr>
        </p:nvSpPr>
        <p:spPr>
          <a:ln/>
        </p:spPr>
        <p:txBody>
          <a:bodyPr lIns="26788" tIns="26788" rIns="26788" bIns="26788"/>
          <a:lstStyle/>
          <a:p>
            <a:r>
              <a:rPr lang="en-US" dirty="0"/>
              <a:t>Time to Value</a:t>
            </a:r>
          </a:p>
        </p:txBody>
      </p:sp>
      <p:sp>
        <p:nvSpPr>
          <p:cNvPr id="36868" name="Line 4"/>
          <p:cNvSpPr>
            <a:spLocks noChangeShapeType="1"/>
          </p:cNvSpPr>
          <p:nvPr/>
        </p:nvSpPr>
        <p:spPr bwMode="auto">
          <a:xfrm flipH="1">
            <a:off x="1360662" y="1939975"/>
            <a:ext cx="2232" cy="3647777"/>
          </a:xfrm>
          <a:prstGeom prst="line">
            <a:avLst/>
          </a:prstGeom>
          <a:solidFill>
            <a:schemeClr val="accent1"/>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69" name="Line 5"/>
          <p:cNvSpPr>
            <a:spLocks noChangeShapeType="1"/>
          </p:cNvSpPr>
          <p:nvPr/>
        </p:nvSpPr>
        <p:spPr bwMode="auto">
          <a:xfrm>
            <a:off x="1361778" y="5587753"/>
            <a:ext cx="6004099" cy="2232"/>
          </a:xfrm>
          <a:prstGeom prst="line">
            <a:avLst/>
          </a:prstGeom>
          <a:solidFill>
            <a:schemeClr val="accent1"/>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70" name="Line 6"/>
          <p:cNvSpPr>
            <a:spLocks noChangeShapeType="1"/>
          </p:cNvSpPr>
          <p:nvPr/>
        </p:nvSpPr>
        <p:spPr bwMode="auto">
          <a:xfrm>
            <a:off x="1360661" y="3762748"/>
            <a:ext cx="6005215" cy="2232"/>
          </a:xfrm>
          <a:prstGeom prst="line">
            <a:avLst/>
          </a:prstGeom>
          <a:solidFill>
            <a:schemeClr val="accent1"/>
          </a:solidFill>
          <a:ln w="25400" cap="flat">
            <a:solidFill>
              <a:srgbClr val="FF6600"/>
            </a:solidFill>
            <a:prstDash val="solid"/>
            <a:round/>
            <a:headEnd type="none" w="med" len="med"/>
            <a:tailEnd type="none" w="med" len="med"/>
          </a:ln>
        </p:spPr>
        <p:txBody>
          <a:bodyPr lIns="0" tIns="0" rIns="0" bIns="0"/>
          <a:lstStyle/>
          <a:p>
            <a:endParaRPr lang="en-US"/>
          </a:p>
        </p:txBody>
      </p:sp>
      <p:sp>
        <p:nvSpPr>
          <p:cNvPr id="36871" name="Freeform 7"/>
          <p:cNvSpPr>
            <a:spLocks/>
          </p:cNvSpPr>
          <p:nvPr/>
        </p:nvSpPr>
        <p:spPr bwMode="auto">
          <a:xfrm>
            <a:off x="1361777" y="2286000"/>
            <a:ext cx="5934894" cy="2884289"/>
          </a:xfrm>
          <a:custGeom>
            <a:avLst/>
            <a:gdLst>
              <a:gd name="T0" fmla="*/ 0 w 21600"/>
              <a:gd name="T1" fmla="*/ 10342 h 20192"/>
              <a:gd name="T2" fmla="*/ 7648 w 21600"/>
              <a:gd name="T3" fmla="*/ 19876 h 20192"/>
              <a:gd name="T4" fmla="*/ 21600 w 21600"/>
              <a:gd name="T5" fmla="*/ 0 h 20192"/>
            </a:gdLst>
            <a:ahLst/>
            <a:cxnLst>
              <a:cxn ang="0">
                <a:pos x="T0" y="T1"/>
              </a:cxn>
              <a:cxn ang="0">
                <a:pos x="T2" y="T3"/>
              </a:cxn>
              <a:cxn ang="0">
                <a:pos x="T4" y="T5"/>
              </a:cxn>
            </a:cxnLst>
            <a:rect l="0" t="0" r="r" b="b"/>
            <a:pathLst>
              <a:path w="21600" h="20192">
                <a:moveTo>
                  <a:pt x="0" y="10342"/>
                </a:moveTo>
                <a:cubicBezTo>
                  <a:pt x="2024" y="15971"/>
                  <a:pt x="4048" y="21600"/>
                  <a:pt x="7648" y="19876"/>
                </a:cubicBezTo>
                <a:cubicBezTo>
                  <a:pt x="11248" y="18153"/>
                  <a:pt x="19163" y="3528"/>
                  <a:pt x="21600" y="0"/>
                </a:cubicBezTo>
              </a:path>
            </a:pathLst>
          </a:custGeom>
          <a:noFill/>
          <a:ln w="25400"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6872" name="Group 8"/>
          <p:cNvGrpSpPr>
            <a:grpSpLocks/>
          </p:cNvGrpSpPr>
          <p:nvPr/>
        </p:nvGrpSpPr>
        <p:grpSpPr bwMode="auto">
          <a:xfrm>
            <a:off x="320353" y="1939974"/>
            <a:ext cx="1044773" cy="3653359"/>
            <a:chOff x="0" y="0"/>
            <a:chExt cx="935" cy="3272"/>
          </a:xfrm>
        </p:grpSpPr>
        <p:sp>
          <p:nvSpPr>
            <p:cNvPr id="36873" name="AutoShape 9"/>
            <p:cNvSpPr>
              <a:spLocks/>
            </p:cNvSpPr>
            <p:nvPr/>
          </p:nvSpPr>
          <p:spPr bwMode="auto">
            <a:xfrm>
              <a:off x="0" y="0"/>
              <a:ext cx="935" cy="3269"/>
            </a:xfrm>
            <a:custGeom>
              <a:avLst/>
              <a:gdLst/>
              <a:ahLst/>
              <a:cxnLst/>
              <a:rect l="0" t="0" r="r" b="b"/>
              <a:pathLst>
                <a:path w="21600" h="21600">
                  <a:moveTo>
                    <a:pt x="0" y="3089"/>
                  </a:moveTo>
                  <a:lnTo>
                    <a:pt x="10800" y="0"/>
                  </a:lnTo>
                  <a:lnTo>
                    <a:pt x="21600" y="3089"/>
                  </a:lnTo>
                  <a:lnTo>
                    <a:pt x="16200" y="3089"/>
                  </a:lnTo>
                  <a:lnTo>
                    <a:pt x="16200" y="21600"/>
                  </a:lnTo>
                  <a:lnTo>
                    <a:pt x="5400" y="21600"/>
                  </a:lnTo>
                  <a:lnTo>
                    <a:pt x="5400" y="3089"/>
                  </a:lnTo>
                  <a:close/>
                  <a:moveTo>
                    <a:pt x="0" y="3089"/>
                  </a:moveTo>
                </a:path>
              </a:pathLst>
            </a:custGeom>
            <a:gradFill rotWithShape="0">
              <a:gsLst>
                <a:gs pos="0">
                  <a:srgbClr val="FFFF00"/>
                </a:gs>
                <a:gs pos="100000">
                  <a:srgbClr val="FFFFFF"/>
                </a:gs>
              </a:gsLst>
              <a:lin ang="5400000" scaled="1"/>
            </a:gradFill>
            <a:ln w="25400" cap="flat">
              <a:solidFill>
                <a:schemeClr val="tx1"/>
              </a:solidFill>
              <a:prstDash val="solid"/>
              <a:round/>
              <a:headEnd type="none" w="med" len="med"/>
              <a:tailEnd type="none" w="med" len="med"/>
            </a:ln>
          </p:spPr>
          <p:txBody>
            <a:bodyPr lIns="0" tIns="0" rIns="0" bIns="0"/>
            <a:lstStyle/>
            <a:p>
              <a:endParaRPr lang="en-US"/>
            </a:p>
          </p:txBody>
        </p:sp>
        <p:sp>
          <p:nvSpPr>
            <p:cNvPr id="36874" name="Rectangle 10"/>
            <p:cNvSpPr>
              <a:spLocks/>
            </p:cNvSpPr>
            <p:nvPr/>
          </p:nvSpPr>
          <p:spPr bwMode="auto">
            <a:xfrm rot="-5400000">
              <a:off x="-1058" y="1496"/>
              <a:ext cx="303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a:solidFill>
                    <a:schemeClr val="tx1"/>
                  </a:solidFill>
                  <a:ea typeface="ＭＳ Ｐゴシック" charset="0"/>
                  <a:cs typeface="Gill Sans" charset="0"/>
                </a:rPr>
                <a:t>Value</a:t>
              </a:r>
            </a:p>
          </p:txBody>
        </p:sp>
      </p:grpSp>
      <p:grpSp>
        <p:nvGrpSpPr>
          <p:cNvPr id="36875" name="Group 11"/>
          <p:cNvGrpSpPr>
            <a:grpSpLocks/>
          </p:cNvGrpSpPr>
          <p:nvPr/>
        </p:nvGrpSpPr>
        <p:grpSpPr bwMode="auto">
          <a:xfrm>
            <a:off x="1360662" y="5589985"/>
            <a:ext cx="5936010" cy="1036960"/>
            <a:chOff x="0" y="0"/>
            <a:chExt cx="5317" cy="928"/>
          </a:xfrm>
        </p:grpSpPr>
        <p:sp>
          <p:nvSpPr>
            <p:cNvPr id="36876" name="AutoShape 12"/>
            <p:cNvSpPr>
              <a:spLocks/>
            </p:cNvSpPr>
            <p:nvPr/>
          </p:nvSpPr>
          <p:spPr bwMode="auto">
            <a:xfrm>
              <a:off x="0" y="0"/>
              <a:ext cx="5317" cy="928"/>
            </a:xfrm>
            <a:prstGeom prst="rightArrow">
              <a:avLst>
                <a:gd name="adj1" fmla="val 50000"/>
                <a:gd name="adj2" fmla="val 35199"/>
              </a:avLst>
            </a:prstGeom>
            <a:gradFill rotWithShape="0">
              <a:gsLst>
                <a:gs pos="0">
                  <a:srgbClr val="FFFFFF"/>
                </a:gs>
                <a:gs pos="100000">
                  <a:srgbClr val="FFFF00"/>
                </a:gs>
              </a:gsLst>
              <a:lin ang="0" scaled="1"/>
            </a:gradFill>
            <a:ln w="25400" cap="flat">
              <a:solidFill>
                <a:schemeClr val="tx1"/>
              </a:solidFill>
              <a:prstDash val="solid"/>
              <a:round/>
              <a:headEnd type="none" w="med" len="med"/>
              <a:tailEnd type="none" w="med" len="med"/>
            </a:ln>
          </p:spPr>
          <p:txBody>
            <a:bodyPr lIns="0" tIns="0" rIns="0" bIns="0"/>
            <a:lstStyle/>
            <a:p>
              <a:endParaRPr lang="en-US"/>
            </a:p>
          </p:txBody>
        </p:sp>
        <p:sp>
          <p:nvSpPr>
            <p:cNvPr id="36877" name="Rectangle 13"/>
            <p:cNvSpPr>
              <a:spLocks/>
            </p:cNvSpPr>
            <p:nvPr/>
          </p:nvSpPr>
          <p:spPr bwMode="auto">
            <a:xfrm>
              <a:off x="0" y="203"/>
              <a:ext cx="508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a:solidFill>
                    <a:schemeClr val="tx1"/>
                  </a:solidFill>
                  <a:ea typeface="ＭＳ Ｐゴシック" charset="0"/>
                  <a:cs typeface="Gill Sans" charset="0"/>
                </a:rPr>
                <a:t>Time</a:t>
              </a:r>
            </a:p>
          </p:txBody>
        </p:sp>
      </p:grpSp>
      <p:sp>
        <p:nvSpPr>
          <p:cNvPr id="36878" name="Rectangle 14"/>
          <p:cNvSpPr>
            <a:spLocks/>
          </p:cNvSpPr>
          <p:nvPr/>
        </p:nvSpPr>
        <p:spPr bwMode="auto">
          <a:xfrm>
            <a:off x="769070" y="5002857"/>
            <a:ext cx="14946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0" tIns="0" rIns="0" bIns="0">
            <a:spAutoFit/>
          </a:bodyPr>
          <a:lstStyle/>
          <a:p>
            <a:pPr algn="l"/>
            <a:r>
              <a:rPr lang="en-US" sz="3500">
                <a:solidFill>
                  <a:schemeClr val="tx1"/>
                </a:solidFill>
                <a:latin typeface="Arial Bold" charset="0"/>
                <a:ea typeface="ＭＳ Ｐゴシック" charset="0"/>
                <a:cs typeface="Arial Bold" charset="0"/>
                <a:sym typeface="Arial Bold" charset="0"/>
              </a:rPr>
              <a:t>-</a:t>
            </a:r>
          </a:p>
        </p:txBody>
      </p:sp>
      <p:sp>
        <p:nvSpPr>
          <p:cNvPr id="36879" name="Rectangle 15"/>
          <p:cNvSpPr>
            <a:spLocks/>
          </p:cNvSpPr>
          <p:nvPr/>
        </p:nvSpPr>
        <p:spPr bwMode="auto">
          <a:xfrm>
            <a:off x="712143" y="2330648"/>
            <a:ext cx="26211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0" tIns="0" rIns="0" bIns="0">
            <a:spAutoFit/>
          </a:bodyPr>
          <a:lstStyle/>
          <a:p>
            <a:pPr algn="l"/>
            <a:r>
              <a:rPr lang="en-US" sz="3500">
                <a:solidFill>
                  <a:schemeClr val="tx1"/>
                </a:solidFill>
                <a:latin typeface="Arial Bold" charset="0"/>
                <a:ea typeface="ＭＳ Ｐゴシック" charset="0"/>
                <a:cs typeface="Arial Bold" charset="0"/>
                <a:sym typeface="Arial Bold" charset="0"/>
              </a:rPr>
              <a:t>+</a:t>
            </a:r>
          </a:p>
        </p:txBody>
      </p:sp>
      <p:grpSp>
        <p:nvGrpSpPr>
          <p:cNvPr id="36880" name="Group 16"/>
          <p:cNvGrpSpPr>
            <a:grpSpLocks/>
          </p:cNvGrpSpPr>
          <p:nvPr/>
        </p:nvGrpSpPr>
        <p:grpSpPr bwMode="auto">
          <a:xfrm>
            <a:off x="5715000" y="3324077"/>
            <a:ext cx="2414365" cy="878458"/>
            <a:chOff x="0" y="0"/>
            <a:chExt cx="2163" cy="786"/>
          </a:xfrm>
        </p:grpSpPr>
        <p:sp>
          <p:nvSpPr>
            <p:cNvPr id="36881" name="AutoShape 17"/>
            <p:cNvSpPr>
              <a:spLocks/>
            </p:cNvSpPr>
            <p:nvPr/>
          </p:nvSpPr>
          <p:spPr bwMode="auto">
            <a:xfrm>
              <a:off x="0" y="0"/>
              <a:ext cx="2163" cy="786"/>
            </a:xfrm>
            <a:prstGeom prst="leftArrow">
              <a:avLst>
                <a:gd name="adj1" fmla="val 50000"/>
                <a:gd name="adj2" fmla="val 35176"/>
              </a:avLst>
            </a:prstGeom>
            <a:solidFill>
              <a:srgbClr val="FF6600"/>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82" name="Rectangle 18"/>
            <p:cNvSpPr>
              <a:spLocks/>
            </p:cNvSpPr>
            <p:nvPr/>
          </p:nvSpPr>
          <p:spPr bwMode="auto">
            <a:xfrm>
              <a:off x="195" y="219"/>
              <a:ext cx="196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a:solidFill>
                    <a:schemeClr val="tx1"/>
                  </a:solidFill>
                  <a:ea typeface="ＭＳ Ｐゴシック" charset="0"/>
                  <a:cs typeface="Gill Sans" charset="0"/>
                </a:rPr>
                <a:t>Traditional</a:t>
              </a:r>
            </a:p>
          </p:txBody>
        </p:sp>
      </p:grpSp>
      <p:grpSp>
        <p:nvGrpSpPr>
          <p:cNvPr id="36883" name="Group 19"/>
          <p:cNvGrpSpPr>
            <a:grpSpLocks/>
          </p:cNvGrpSpPr>
          <p:nvPr/>
        </p:nvGrpSpPr>
        <p:grpSpPr bwMode="auto">
          <a:xfrm>
            <a:off x="3154412" y="3324077"/>
            <a:ext cx="1799332" cy="878458"/>
            <a:chOff x="0" y="0"/>
            <a:chExt cx="1612" cy="786"/>
          </a:xfrm>
        </p:grpSpPr>
        <p:sp>
          <p:nvSpPr>
            <p:cNvPr id="36884" name="AutoShape 20"/>
            <p:cNvSpPr>
              <a:spLocks/>
            </p:cNvSpPr>
            <p:nvPr/>
          </p:nvSpPr>
          <p:spPr bwMode="auto">
            <a:xfrm>
              <a:off x="0" y="0"/>
              <a:ext cx="1612" cy="786"/>
            </a:xfrm>
            <a:prstGeom prst="leftArrow">
              <a:avLst>
                <a:gd name="adj1" fmla="val 50000"/>
                <a:gd name="adj2" fmla="val 35169"/>
              </a:avLst>
            </a:prstGeom>
            <a:solidFill>
              <a:srgbClr val="FF6600"/>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85" name="Rectangle 21"/>
            <p:cNvSpPr>
              <a:spLocks/>
            </p:cNvSpPr>
            <p:nvPr/>
          </p:nvSpPr>
          <p:spPr bwMode="auto">
            <a:xfrm>
              <a:off x="199" y="219"/>
              <a:ext cx="140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a:solidFill>
                    <a:schemeClr val="tx1"/>
                  </a:solidFill>
                  <a:ea typeface="ＭＳ Ｐゴシック" charset="0"/>
                  <a:cs typeface="Gill Sans" charset="0"/>
                </a:rPr>
                <a:t>Agile</a:t>
              </a:r>
            </a:p>
          </p:txBody>
        </p:sp>
      </p:grpSp>
      <p:sp>
        <p:nvSpPr>
          <p:cNvPr id="36886" name="Freeform 22"/>
          <p:cNvSpPr>
            <a:spLocks/>
          </p:cNvSpPr>
          <p:nvPr/>
        </p:nvSpPr>
        <p:spPr bwMode="auto">
          <a:xfrm>
            <a:off x="1366242" y="3002607"/>
            <a:ext cx="3429000" cy="1169789"/>
          </a:xfrm>
          <a:custGeom>
            <a:avLst/>
            <a:gdLst>
              <a:gd name="T0" fmla="*/ 0 w 21600"/>
              <a:gd name="T1" fmla="*/ 13915 h 21315"/>
              <a:gd name="T2" fmla="*/ 2583 w 21600"/>
              <a:gd name="T3" fmla="*/ 20873 h 21315"/>
              <a:gd name="T4" fmla="*/ 5956 w 21600"/>
              <a:gd name="T5" fmla="*/ 20789 h 21315"/>
              <a:gd name="T6" fmla="*/ 13886 w 21600"/>
              <a:gd name="T7" fmla="*/ 7822 h 21315"/>
              <a:gd name="T8" fmla="*/ 21600 w 21600"/>
              <a:gd name="T9" fmla="*/ 0 h 21315"/>
            </a:gdLst>
            <a:ahLst/>
            <a:cxnLst>
              <a:cxn ang="0">
                <a:pos x="T0" y="T1"/>
              </a:cxn>
              <a:cxn ang="0">
                <a:pos x="T2" y="T3"/>
              </a:cxn>
              <a:cxn ang="0">
                <a:pos x="T4" y="T5"/>
              </a:cxn>
              <a:cxn ang="0">
                <a:pos x="T6" y="T7"/>
              </a:cxn>
              <a:cxn ang="0">
                <a:pos x="T8" y="T9"/>
              </a:cxn>
            </a:cxnLst>
            <a:rect l="0" t="0" r="r" b="b"/>
            <a:pathLst>
              <a:path w="21600" h="21315">
                <a:moveTo>
                  <a:pt x="0" y="13915"/>
                </a:moveTo>
                <a:cubicBezTo>
                  <a:pt x="853" y="16211"/>
                  <a:pt x="1914" y="20117"/>
                  <a:pt x="2583" y="20873"/>
                </a:cubicBezTo>
                <a:cubicBezTo>
                  <a:pt x="3228" y="21600"/>
                  <a:pt x="5261" y="21328"/>
                  <a:pt x="5956" y="20789"/>
                </a:cubicBezTo>
                <a:cubicBezTo>
                  <a:pt x="7827" y="19338"/>
                  <a:pt x="12070" y="10205"/>
                  <a:pt x="13886" y="7822"/>
                </a:cubicBezTo>
                <a:cubicBezTo>
                  <a:pt x="15519" y="5679"/>
                  <a:pt x="19054" y="2581"/>
                  <a:pt x="21600" y="0"/>
                </a:cubicBezTo>
              </a:path>
            </a:pathLst>
          </a:custGeom>
          <a:noFill/>
          <a:ln w="38100" cap="flat">
            <a:solidFill>
              <a:srgbClr val="3DA93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7" name="Freeform 23"/>
          <p:cNvSpPr>
            <a:spLocks/>
          </p:cNvSpPr>
          <p:nvPr/>
        </p:nvSpPr>
        <p:spPr bwMode="auto">
          <a:xfrm>
            <a:off x="3009305" y="3000375"/>
            <a:ext cx="3577456" cy="1201043"/>
          </a:xfrm>
          <a:custGeom>
            <a:avLst/>
            <a:gdLst>
              <a:gd name="T0" fmla="*/ 0 w 21600"/>
              <a:gd name="T1" fmla="*/ 13915 h 21315"/>
              <a:gd name="T2" fmla="*/ 2583 w 21600"/>
              <a:gd name="T3" fmla="*/ 20873 h 21315"/>
              <a:gd name="T4" fmla="*/ 5956 w 21600"/>
              <a:gd name="T5" fmla="*/ 20789 h 21315"/>
              <a:gd name="T6" fmla="*/ 13886 w 21600"/>
              <a:gd name="T7" fmla="*/ 7822 h 21315"/>
              <a:gd name="T8" fmla="*/ 21600 w 21600"/>
              <a:gd name="T9" fmla="*/ 0 h 21315"/>
            </a:gdLst>
            <a:ahLst/>
            <a:cxnLst>
              <a:cxn ang="0">
                <a:pos x="T0" y="T1"/>
              </a:cxn>
              <a:cxn ang="0">
                <a:pos x="T2" y="T3"/>
              </a:cxn>
              <a:cxn ang="0">
                <a:pos x="T4" y="T5"/>
              </a:cxn>
              <a:cxn ang="0">
                <a:pos x="T6" y="T7"/>
              </a:cxn>
              <a:cxn ang="0">
                <a:pos x="T8" y="T9"/>
              </a:cxn>
            </a:cxnLst>
            <a:rect l="0" t="0" r="r" b="b"/>
            <a:pathLst>
              <a:path w="21600" h="21315">
                <a:moveTo>
                  <a:pt x="0" y="13915"/>
                </a:moveTo>
                <a:cubicBezTo>
                  <a:pt x="853" y="16211"/>
                  <a:pt x="1914" y="20117"/>
                  <a:pt x="2583" y="20873"/>
                </a:cubicBezTo>
                <a:cubicBezTo>
                  <a:pt x="3228" y="21600"/>
                  <a:pt x="5261" y="21328"/>
                  <a:pt x="5956" y="20789"/>
                </a:cubicBezTo>
                <a:cubicBezTo>
                  <a:pt x="7827" y="19338"/>
                  <a:pt x="12070" y="10205"/>
                  <a:pt x="13886" y="7822"/>
                </a:cubicBezTo>
                <a:cubicBezTo>
                  <a:pt x="15519" y="5679"/>
                  <a:pt x="19054" y="2581"/>
                  <a:pt x="21600" y="0"/>
                </a:cubicBezTo>
              </a:path>
            </a:pathLst>
          </a:custGeom>
          <a:noFill/>
          <a:ln w="38100" cap="flat">
            <a:solidFill>
              <a:srgbClr val="00309D"/>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8" name="Line 24"/>
          <p:cNvSpPr>
            <a:spLocks noChangeShapeType="1"/>
          </p:cNvSpPr>
          <p:nvPr/>
        </p:nvSpPr>
        <p:spPr bwMode="auto">
          <a:xfrm>
            <a:off x="4795242" y="1651992"/>
            <a:ext cx="0" cy="256282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9" name="Line 25"/>
          <p:cNvSpPr>
            <a:spLocks noChangeShapeType="1"/>
          </p:cNvSpPr>
          <p:nvPr/>
        </p:nvSpPr>
        <p:spPr bwMode="auto">
          <a:xfrm rot="10800000" flipH="1">
            <a:off x="4795242" y="2008064"/>
            <a:ext cx="1147465" cy="992311"/>
          </a:xfrm>
          <a:prstGeom prst="line">
            <a:avLst/>
          </a:prstGeom>
          <a:noFill/>
          <a:ln w="38100" cap="flat">
            <a:solidFill>
              <a:srgbClr val="00309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0" name="Line 26"/>
          <p:cNvSpPr>
            <a:spLocks noChangeShapeType="1"/>
          </p:cNvSpPr>
          <p:nvPr/>
        </p:nvSpPr>
        <p:spPr bwMode="auto">
          <a:xfrm>
            <a:off x="5938242" y="1687712"/>
            <a:ext cx="0" cy="2561704"/>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45344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left)">
                                      <p:cBhvr>
                                        <p:cTn id="7" dur="500"/>
                                        <p:tgtEl>
                                          <p:spTgt spid="36871"/>
                                        </p:tgtEl>
                                      </p:cBhvr>
                                    </p:animEffect>
                                  </p:childTnLst>
                                </p:cTn>
                              </p:par>
                            </p:childTnLst>
                          </p:cTn>
                        </p:par>
                        <p:par>
                          <p:cTn id="8" fill="hold" nodeType="afterGroup">
                            <p:stCondLst>
                              <p:cond delay="500"/>
                            </p:stCondLst>
                            <p:childTnLst>
                              <p:par>
                                <p:cTn id="9" presetID="22" presetClass="entr" presetSubtype="2" fill="hold" nodeType="afterEffect">
                                  <p:stCondLst>
                                    <p:cond delay="500"/>
                                  </p:stCondLst>
                                  <p:childTnLst>
                                    <p:set>
                                      <p:cBhvr>
                                        <p:cTn id="10" dur="1" fill="hold">
                                          <p:stCondLst>
                                            <p:cond delay="0"/>
                                          </p:stCondLst>
                                        </p:cTn>
                                        <p:tgtEl>
                                          <p:spTgt spid="36880"/>
                                        </p:tgtEl>
                                        <p:attrNameLst>
                                          <p:attrName>style.visibility</p:attrName>
                                        </p:attrNameLst>
                                      </p:cBhvr>
                                      <p:to>
                                        <p:strVal val="visible"/>
                                      </p:to>
                                    </p:set>
                                    <p:animEffect transition="in" filter="wipe(right)">
                                      <p:cBhvr>
                                        <p:cTn id="11" dur="500"/>
                                        <p:tgtEl>
                                          <p:spTgt spid="368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6886"/>
                                        </p:tgtEl>
                                        <p:attrNameLst>
                                          <p:attrName>style.visibility</p:attrName>
                                        </p:attrNameLst>
                                      </p:cBhvr>
                                      <p:to>
                                        <p:strVal val="visible"/>
                                      </p:to>
                                    </p:set>
                                    <p:animEffect transition="in" filter="wipe(left)">
                                      <p:cBhvr>
                                        <p:cTn id="16" dur="500"/>
                                        <p:tgtEl>
                                          <p:spTgt spid="36886"/>
                                        </p:tgtEl>
                                      </p:cBhvr>
                                    </p:animEffect>
                                  </p:childTnLst>
                                </p:cTn>
                              </p:par>
                            </p:childTnLst>
                          </p:cTn>
                        </p:par>
                        <p:par>
                          <p:cTn id="17" fill="hold" nodeType="afterGroup">
                            <p:stCondLst>
                              <p:cond delay="500"/>
                            </p:stCondLst>
                            <p:childTnLst>
                              <p:par>
                                <p:cTn id="18" presetID="22" presetClass="entr" presetSubtype="2" fill="hold" nodeType="afterEffect">
                                  <p:stCondLst>
                                    <p:cond delay="500"/>
                                  </p:stCondLst>
                                  <p:childTnLst>
                                    <p:set>
                                      <p:cBhvr>
                                        <p:cTn id="19" dur="1" fill="hold">
                                          <p:stCondLst>
                                            <p:cond delay="0"/>
                                          </p:stCondLst>
                                        </p:cTn>
                                        <p:tgtEl>
                                          <p:spTgt spid="36883"/>
                                        </p:tgtEl>
                                        <p:attrNameLst>
                                          <p:attrName>style.visibility</p:attrName>
                                        </p:attrNameLst>
                                      </p:cBhvr>
                                      <p:to>
                                        <p:strVal val="visible"/>
                                      </p:to>
                                    </p:set>
                                    <p:animEffect transition="in" filter="wipe(right)">
                                      <p:cBhvr>
                                        <p:cTn id="20" dur="500"/>
                                        <p:tgtEl>
                                          <p:spTgt spid="368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887"/>
                                        </p:tgtEl>
                                        <p:attrNameLst>
                                          <p:attrName>style.visibility</p:attrName>
                                        </p:attrNameLst>
                                      </p:cBhvr>
                                      <p:to>
                                        <p:strVal val="visible"/>
                                      </p:to>
                                    </p:set>
                                    <p:animEffect transition="in" filter="wipe(left)">
                                      <p:cBhvr>
                                        <p:cTn id="25" dur="500"/>
                                        <p:tgtEl>
                                          <p:spTgt spid="36887"/>
                                        </p:tgtEl>
                                      </p:cBhvr>
                                    </p:animEffect>
                                  </p:childTnLst>
                                </p:cTn>
                              </p:par>
                            </p:childTnLst>
                          </p:cTn>
                        </p:par>
                        <p:par>
                          <p:cTn id="26" fill="hold" nodeType="afterGroup">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36888"/>
                                        </p:tgtEl>
                                        <p:attrNameLst>
                                          <p:attrName>style.visibility</p:attrName>
                                        </p:attrNameLst>
                                      </p:cBhvr>
                                      <p:to>
                                        <p:strVal val="visible"/>
                                      </p:to>
                                    </p:set>
                                    <p:animEffect transition="in" filter="wipe(down)">
                                      <p:cBhvr>
                                        <p:cTn id="29" dur="500"/>
                                        <p:tgtEl>
                                          <p:spTgt spid="3688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889"/>
                                        </p:tgtEl>
                                        <p:attrNameLst>
                                          <p:attrName>style.visibility</p:attrName>
                                        </p:attrNameLst>
                                      </p:cBhvr>
                                      <p:to>
                                        <p:strVal val="visible"/>
                                      </p:to>
                                    </p:set>
                                    <p:animEffect transition="in" filter="wipe(left)">
                                      <p:cBhvr>
                                        <p:cTn id="34" dur="500"/>
                                        <p:tgtEl>
                                          <p:spTgt spid="36889"/>
                                        </p:tgtEl>
                                      </p:cBhvr>
                                    </p:animEffect>
                                  </p:childTnLst>
                                </p:cTn>
                              </p:par>
                            </p:childTnLst>
                          </p:cTn>
                        </p:par>
                        <p:par>
                          <p:cTn id="35" fill="hold" nodeType="afterGroup">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36890"/>
                                        </p:tgtEl>
                                        <p:attrNameLst>
                                          <p:attrName>style.visibility</p:attrName>
                                        </p:attrNameLst>
                                      </p:cBhvr>
                                      <p:to>
                                        <p:strVal val="visible"/>
                                      </p:to>
                                    </p:set>
                                    <p:animEffect transition="in" filter="wipe(down)">
                                      <p:cBhvr>
                                        <p:cTn id="38" dur="500"/>
                                        <p:tgtEl>
                                          <p:spTgt spid="36890"/>
                                        </p:tgtEl>
                                      </p:cBhvr>
                                    </p:animEffect>
                                  </p:childTnLst>
                                </p:cTn>
                              </p:par>
                            </p:childTnLst>
                          </p:cTn>
                        </p:par>
                        <p:par>
                          <p:cTn id="39" fill="hold" nodeType="afterGroup">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36865"/>
                                        </p:tgtEl>
                                        <p:attrNameLst>
                                          <p:attrName>style.visibility</p:attrName>
                                        </p:attrNameLst>
                                      </p:cBhvr>
                                      <p:to>
                                        <p:strVal val="visible"/>
                                      </p:to>
                                    </p:set>
                                    <p:animEffect transition="in" filter="wipe(down)">
                                      <p:cBhvr>
                                        <p:cTn id="42" dur="500"/>
                                        <p:tgtEl>
                                          <p:spTgt spid="36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 grpId="0" animBg="1"/>
      <p:bldP spid="36871" grpId="0" animBg="1"/>
      <p:bldP spid="36886" grpId="0" animBg="1"/>
      <p:bldP spid="36887" grpId="0" animBg="1"/>
      <p:bldP spid="36888" grpId="0" animBg="1"/>
      <p:bldP spid="36889" grpId="0" animBg="1"/>
      <p:bldP spid="3689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p:cNvSpPr>
          <p:nvPr/>
        </p:nvSpPr>
        <p:spPr bwMode="auto">
          <a:xfrm>
            <a:off x="1794867" y="2081386"/>
            <a:ext cx="5545336"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spcBef>
                <a:spcPts val="773"/>
              </a:spcBef>
            </a:pPr>
            <a:r>
              <a:rPr lang="en-US" sz="3500" dirty="0">
                <a:solidFill>
                  <a:schemeClr val="tx1"/>
                </a:solidFill>
                <a:latin typeface="Arial Bold" charset="0"/>
                <a:ea typeface="ＭＳ Ｐゴシック" charset="0"/>
                <a:cs typeface="Arial Bold" charset="0"/>
                <a:sym typeface="Arial Bold" charset="0"/>
              </a:rPr>
              <a:t>Role</a:t>
            </a:r>
            <a:r>
              <a:rPr lang="en-US" sz="3500" dirty="0">
                <a:solidFill>
                  <a:schemeClr val="tx1"/>
                </a:solidFill>
                <a:latin typeface="Arial" charset="0"/>
                <a:ea typeface="ＭＳ Ｐゴシック" charset="0"/>
                <a:cs typeface="Arial" charset="0"/>
                <a:sym typeface="Arial" charset="0"/>
              </a:rPr>
              <a:t>: As a …</a:t>
            </a:r>
          </a:p>
        </p:txBody>
      </p:sp>
      <p:sp>
        <p:nvSpPr>
          <p:cNvPr id="59399" name="Rectangle 7"/>
          <p:cNvSpPr>
            <a:spLocks/>
          </p:cNvSpPr>
          <p:nvPr/>
        </p:nvSpPr>
        <p:spPr bwMode="auto">
          <a:xfrm>
            <a:off x="1794867" y="2876128"/>
            <a:ext cx="5545336"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spcBef>
                <a:spcPts val="773"/>
              </a:spcBef>
            </a:pPr>
            <a:r>
              <a:rPr lang="en-US" sz="3500">
                <a:solidFill>
                  <a:schemeClr val="tx1"/>
                </a:solidFill>
                <a:latin typeface="Arial Bold" charset="0"/>
                <a:ea typeface="ＭＳ Ｐゴシック" charset="0"/>
                <a:cs typeface="Arial Bold" charset="0"/>
                <a:sym typeface="Arial Bold" charset="0"/>
              </a:rPr>
              <a:t>Goal</a:t>
            </a:r>
            <a:r>
              <a:rPr lang="en-US" sz="3500">
                <a:solidFill>
                  <a:schemeClr val="tx1"/>
                </a:solidFill>
                <a:latin typeface="Arial" charset="0"/>
                <a:ea typeface="ＭＳ Ｐゴシック" charset="0"/>
                <a:cs typeface="Arial" charset="0"/>
                <a:sym typeface="Arial" charset="0"/>
              </a:rPr>
              <a:t>: I want/need …</a:t>
            </a:r>
          </a:p>
        </p:txBody>
      </p:sp>
      <p:sp>
        <p:nvSpPr>
          <p:cNvPr id="59400" name="Rectangle 8"/>
          <p:cNvSpPr>
            <a:spLocks/>
          </p:cNvSpPr>
          <p:nvPr/>
        </p:nvSpPr>
        <p:spPr bwMode="auto">
          <a:xfrm>
            <a:off x="1794867" y="3661940"/>
            <a:ext cx="580429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spcBef>
                <a:spcPts val="773"/>
              </a:spcBef>
            </a:pPr>
            <a:r>
              <a:rPr lang="en-US" sz="3500" dirty="0">
                <a:solidFill>
                  <a:schemeClr val="tx1"/>
                </a:solidFill>
                <a:latin typeface="Arial Bold" charset="0"/>
                <a:ea typeface="ＭＳ Ｐゴシック" charset="0"/>
                <a:cs typeface="Arial Bold" charset="0"/>
                <a:sym typeface="Arial Bold" charset="0"/>
              </a:rPr>
              <a:t>Value</a:t>
            </a:r>
            <a:r>
              <a:rPr lang="en-US" sz="3500" dirty="0">
                <a:solidFill>
                  <a:schemeClr val="tx1"/>
                </a:solidFill>
                <a:latin typeface="Arial" charset="0"/>
                <a:ea typeface="ＭＳ Ｐゴシック" charset="0"/>
                <a:cs typeface="Arial" charset="0"/>
                <a:sym typeface="Arial" charset="0"/>
              </a:rPr>
              <a:t>: So that …</a:t>
            </a:r>
          </a:p>
        </p:txBody>
      </p:sp>
      <p:sp>
        <p:nvSpPr>
          <p:cNvPr id="59401" name="AutoShape 9"/>
          <p:cNvSpPr>
            <a:spLocks/>
          </p:cNvSpPr>
          <p:nvPr/>
        </p:nvSpPr>
        <p:spPr bwMode="auto">
          <a:xfrm>
            <a:off x="1410891" y="3510136"/>
            <a:ext cx="6322219" cy="1143000"/>
          </a:xfrm>
          <a:prstGeom prst="roundRect">
            <a:avLst>
              <a:gd name="adj" fmla="val 11718"/>
            </a:avLst>
          </a:prstGeom>
          <a:noFill/>
          <a:ln w="41275" cap="flat">
            <a:solidFill>
              <a:srgbClr val="FF6600"/>
            </a:solidFill>
            <a:prstDash val="solid"/>
            <a:round/>
            <a:headEnd type="none" w="med" len="med"/>
            <a:tailEnd type="none" w="med" len="med"/>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dirty="0" smtClean="0"/>
              <a:t>Value statement</a:t>
            </a:r>
            <a:endParaRPr lang="en-US" dirty="0"/>
          </a:p>
        </p:txBody>
      </p:sp>
    </p:spTree>
    <p:extLst>
      <p:ext uri="{BB962C8B-B14F-4D97-AF65-F5344CB8AC3E}">
        <p14:creationId xmlns:p14="http://schemas.microsoft.com/office/powerpoint/2010/main" val="22253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93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93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59400"/>
                                        </p:tgtEl>
                                        <p:attrNameLst>
                                          <p:attrName>style.visibility</p:attrName>
                                        </p:attrNameLst>
                                      </p:cBhvr>
                                      <p:to>
                                        <p:strVal val="visible"/>
                                      </p:to>
                                    </p:set>
                                  </p:childTnLst>
                                </p:cTn>
                              </p:par>
                            </p:childTnLst>
                          </p:cTn>
                        </p:par>
                        <p:par>
                          <p:cTn id="13" fill="hold" nodeType="afterGroup">
                            <p:stCondLst>
                              <p:cond delay="1500"/>
                            </p:stCondLst>
                            <p:childTnLst>
                              <p:par>
                                <p:cTn id="14" presetID="22" presetClass="entr" presetSubtype="8" fill="hold" grpId="0" nodeType="afterEffect">
                                  <p:stCondLst>
                                    <p:cond delay="500"/>
                                  </p:stCondLst>
                                  <p:childTnLst>
                                    <p:set>
                                      <p:cBhvr>
                                        <p:cTn id="15" dur="1" fill="hold">
                                          <p:stCondLst>
                                            <p:cond delay="0"/>
                                          </p:stCondLst>
                                        </p:cTn>
                                        <p:tgtEl>
                                          <p:spTgt spid="59401"/>
                                        </p:tgtEl>
                                        <p:attrNameLst>
                                          <p:attrName>style.visibility</p:attrName>
                                        </p:attrNameLst>
                                      </p:cBhvr>
                                      <p:to>
                                        <p:strVal val="visible"/>
                                      </p:to>
                                    </p:set>
                                    <p:animEffect transition="in" filter="wipe(left)">
                                      <p:cBhvr>
                                        <p:cTn id="16" dur="500"/>
                                        <p:tgtEl>
                                          <p:spTgt spid="59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utoUpdateAnimBg="0"/>
      <p:bldP spid="59399" grpId="0" autoUpdateAnimBg="0"/>
      <p:bldP spid="59400" grpId="0" autoUpdateAnimBg="0"/>
      <p:bldP spid="5940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ln/>
        </p:spPr>
        <p:txBody>
          <a:bodyPr/>
          <a:lstStyle/>
          <a:p>
            <a:r>
              <a:rPr lang="en-US" dirty="0" smtClean="0"/>
              <a:t>Feedback</a:t>
            </a:r>
            <a:endParaRPr lang="en-US" dirty="0"/>
          </a:p>
        </p:txBody>
      </p:sp>
      <p:sp>
        <p:nvSpPr>
          <p:cNvPr id="2" name="Content Placeholder 1"/>
          <p:cNvSpPr>
            <a:spLocks noGrp="1"/>
          </p:cNvSpPr>
          <p:nvPr>
            <p:ph idx="1"/>
          </p:nvPr>
        </p:nvSpPr>
        <p:spPr/>
        <p:txBody>
          <a:bodyPr/>
          <a:lstStyle/>
          <a:p>
            <a:r>
              <a:rPr lang="en-US" dirty="0" smtClean="0"/>
              <a:t>Scenarios</a:t>
            </a:r>
          </a:p>
          <a:p>
            <a:r>
              <a:rPr lang="en-US" dirty="0" smtClean="0"/>
              <a:t>Showcases</a:t>
            </a:r>
          </a:p>
          <a:p>
            <a:r>
              <a:rPr lang="en-US" dirty="0" smtClean="0"/>
              <a:t>Play environment</a:t>
            </a:r>
          </a:p>
          <a:p>
            <a:endParaRPr lang="en-US" dirty="0"/>
          </a:p>
        </p:txBody>
      </p:sp>
      <p:pic>
        <p:nvPicPr>
          <p:cNvPr id="152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23680"/>
            <a:ext cx="4491633" cy="313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410797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2348880"/>
            <a:ext cx="6720408" cy="1107996"/>
          </a:xfrm>
          <a:prstGeom prst="rect">
            <a:avLst/>
          </a:prstGeom>
          <a:noFill/>
        </p:spPr>
        <p:txBody>
          <a:bodyPr wrap="square" rtlCol="0">
            <a:spAutoFit/>
          </a:bodyPr>
          <a:lstStyle/>
          <a:p>
            <a:r>
              <a:rPr lang="en-US" sz="6600" b="1" dirty="0" smtClean="0">
                <a:solidFill>
                  <a:srgbClr val="FF6600"/>
                </a:solidFill>
                <a:latin typeface="Calibri"/>
                <a:cs typeface="Calibri"/>
              </a:rPr>
              <a:t>Adaptive Planning</a:t>
            </a:r>
            <a:endParaRPr lang="en-US" sz="6600" b="1" dirty="0">
              <a:solidFill>
                <a:srgbClr val="FF6600"/>
              </a:solidFill>
              <a:latin typeface="Calibri"/>
              <a:cs typeface="Calibri"/>
            </a:endParaRPr>
          </a:p>
        </p:txBody>
      </p:sp>
    </p:spTree>
    <p:extLst>
      <p:ext uri="{BB962C8B-B14F-4D97-AF65-F5344CB8AC3E}">
        <p14:creationId xmlns:p14="http://schemas.microsoft.com/office/powerpoint/2010/main" val="110244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a:xfrm>
            <a:off x="467544" y="44624"/>
            <a:ext cx="8229600" cy="940966"/>
          </a:xfrm>
        </p:spPr>
        <p:txBody>
          <a:bodyPr/>
          <a:lstStyle/>
          <a:p>
            <a:pPr lvl="0"/>
            <a:r>
              <a:rPr lang="en-US" dirty="0" smtClean="0"/>
              <a:t>Release and Iteration Planning </a:t>
            </a:r>
            <a:endParaRPr lang="en-US" dirty="0"/>
          </a:p>
        </p:txBody>
      </p:sp>
      <p:sp>
        <p:nvSpPr>
          <p:cNvPr id="6" name="Down Arrow 5"/>
          <p:cNvSpPr/>
          <p:nvPr/>
        </p:nvSpPr>
        <p:spPr>
          <a:xfrm>
            <a:off x="4357686" y="4743735"/>
            <a:ext cx="500066" cy="428628"/>
          </a:xfrm>
          <a:prstGeom prst="downArrow">
            <a:avLst>
              <a:gd name="adj1" fmla="val 50000"/>
              <a:gd name="adj2" fmla="val 52813"/>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cxnSp>
        <p:nvCxnSpPr>
          <p:cNvPr id="13" name="Curved Connector 12"/>
          <p:cNvCxnSpPr/>
          <p:nvPr/>
        </p:nvCxnSpPr>
        <p:spPr>
          <a:xfrm rot="5400000" flipH="1" flipV="1">
            <a:off x="5841215" y="3378985"/>
            <a:ext cx="1981200" cy="1624030"/>
          </a:xfrm>
          <a:prstGeom prst="curvedConnector3">
            <a:avLst>
              <a:gd name="adj1" fmla="val 50000"/>
            </a:avLst>
          </a:prstGeom>
          <a:ln w="63500">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23"/>
          <p:cNvCxnSpPr/>
          <p:nvPr/>
        </p:nvCxnSpPr>
        <p:spPr>
          <a:xfrm rot="16200000" flipV="1">
            <a:off x="3467387" y="3162587"/>
            <a:ext cx="1345058" cy="559368"/>
          </a:xfrm>
          <a:prstGeom prst="curvedConnector3">
            <a:avLst>
              <a:gd name="adj1" fmla="val 50000"/>
            </a:avLst>
          </a:prstGeom>
          <a:ln w="63500">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19400" y="3517147"/>
            <a:ext cx="1542458" cy="461665"/>
          </a:xfrm>
          <a:prstGeom prst="rect">
            <a:avLst/>
          </a:prstGeom>
          <a:noFill/>
        </p:spPr>
        <p:txBody>
          <a:bodyPr wrap="square" rtlCol="0">
            <a:spAutoFit/>
          </a:bodyPr>
          <a:lstStyle/>
          <a:p>
            <a:r>
              <a:rPr lang="en-US" sz="2400" dirty="0" smtClean="0">
                <a:latin typeface="Calibri" pitchFamily="34" charset="0"/>
                <a:cs typeface="Calibri" pitchFamily="34" charset="0"/>
              </a:rPr>
              <a:t>Feedback</a:t>
            </a:r>
            <a:endParaRPr lang="en-US" sz="2400" dirty="0">
              <a:latin typeface="Calibri" pitchFamily="34" charset="0"/>
              <a:cs typeface="Calibri" pitchFamily="34" charset="0"/>
            </a:endParaRPr>
          </a:p>
        </p:txBody>
      </p:sp>
      <p:sp>
        <p:nvSpPr>
          <p:cNvPr id="16" name="TextBox 15"/>
          <p:cNvSpPr txBox="1"/>
          <p:nvPr/>
        </p:nvSpPr>
        <p:spPr>
          <a:xfrm>
            <a:off x="6248400" y="4267200"/>
            <a:ext cx="1695440" cy="461665"/>
          </a:xfrm>
          <a:prstGeom prst="rect">
            <a:avLst/>
          </a:prstGeom>
          <a:noFill/>
        </p:spPr>
        <p:txBody>
          <a:bodyPr wrap="square" rtlCol="0">
            <a:spAutoFit/>
          </a:bodyPr>
          <a:lstStyle/>
          <a:p>
            <a:r>
              <a:rPr lang="en-US" sz="2400" dirty="0" smtClean="0">
                <a:latin typeface="Calibri" pitchFamily="34" charset="0"/>
                <a:cs typeface="Calibri" pitchFamily="34" charset="0"/>
              </a:rPr>
              <a:t>Feedback</a:t>
            </a:r>
            <a:endParaRPr lang="en-US" sz="2400" dirty="0">
              <a:latin typeface="Calibri" pitchFamily="34" charset="0"/>
              <a:cs typeface="Calibri" pitchFamily="34" charset="0"/>
            </a:endParaRPr>
          </a:p>
        </p:txBody>
      </p:sp>
      <p:cxnSp>
        <p:nvCxnSpPr>
          <p:cNvPr id="17" name="Curved Connector 23"/>
          <p:cNvCxnSpPr/>
          <p:nvPr/>
        </p:nvCxnSpPr>
        <p:spPr>
          <a:xfrm flipV="1">
            <a:off x="3860231" y="1743341"/>
            <a:ext cx="1965972" cy="279639"/>
          </a:xfrm>
          <a:prstGeom prst="curvedConnector3">
            <a:avLst>
              <a:gd name="adj1" fmla="val 33721"/>
            </a:avLst>
          </a:prstGeom>
          <a:ln w="635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23"/>
          <p:cNvCxnSpPr/>
          <p:nvPr/>
        </p:nvCxnSpPr>
        <p:spPr>
          <a:xfrm rot="5400000">
            <a:off x="5403004" y="3187473"/>
            <a:ext cx="1010723" cy="539130"/>
          </a:xfrm>
          <a:prstGeom prst="curvedConnector3">
            <a:avLst>
              <a:gd name="adj1" fmla="val 50000"/>
            </a:avLst>
          </a:prstGeom>
          <a:ln w="635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2" descr="6784D7C3-801D-46AB-A10E-1C3F51A48FB9"/>
          <p:cNvPicPr>
            <a:picLocks noChangeAspect="1" noChangeArrowheads="1"/>
          </p:cNvPicPr>
          <p:nvPr/>
        </p:nvPicPr>
        <p:blipFill>
          <a:blip r:embed="rId3"/>
          <a:srcRect/>
          <a:stretch>
            <a:fillRect/>
          </a:stretch>
        </p:blipFill>
        <p:spPr bwMode="auto">
          <a:xfrm>
            <a:off x="3399511" y="3962400"/>
            <a:ext cx="2601249" cy="1999675"/>
          </a:xfrm>
          <a:prstGeom prst="rect">
            <a:avLst/>
          </a:prstGeom>
          <a:noFill/>
          <a:ln w="9525">
            <a:noFill/>
            <a:miter lim="800000"/>
            <a:headEnd/>
            <a:tailEnd/>
          </a:ln>
        </p:spPr>
      </p:pic>
      <p:sp>
        <p:nvSpPr>
          <p:cNvPr id="20" name="Rectangle 19"/>
          <p:cNvSpPr/>
          <p:nvPr/>
        </p:nvSpPr>
        <p:spPr bwMode="auto">
          <a:xfrm>
            <a:off x="182217" y="2127649"/>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Development Capacity (Velocity)</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2" name="Rectangle 21"/>
          <p:cNvSpPr/>
          <p:nvPr/>
        </p:nvSpPr>
        <p:spPr bwMode="auto">
          <a:xfrm>
            <a:off x="649361" y="1286777"/>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Success </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Criteria</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3" name="Rectangle 22"/>
          <p:cNvSpPr/>
          <p:nvPr/>
        </p:nvSpPr>
        <p:spPr bwMode="auto">
          <a:xfrm>
            <a:off x="2074296" y="1260273"/>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Estimated </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Story</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Backlog</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4" name="Rectangle 23"/>
          <p:cNvSpPr/>
          <p:nvPr/>
        </p:nvSpPr>
        <p:spPr bwMode="auto">
          <a:xfrm>
            <a:off x="2736903" y="2034885"/>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Constraints</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5" name="Oval 24"/>
          <p:cNvSpPr/>
          <p:nvPr/>
        </p:nvSpPr>
        <p:spPr bwMode="auto">
          <a:xfrm>
            <a:off x="1577009" y="2182004"/>
            <a:ext cx="861391" cy="704780"/>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Planning</a:t>
            </a:r>
          </a:p>
        </p:txBody>
      </p:sp>
      <p:sp>
        <p:nvSpPr>
          <p:cNvPr id="26" name="Down Arrow 25"/>
          <p:cNvSpPr/>
          <p:nvPr/>
        </p:nvSpPr>
        <p:spPr bwMode="auto">
          <a:xfrm rot="19752558">
            <a:off x="1417992" y="1902364"/>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27" name="Down Arrow 26"/>
          <p:cNvSpPr/>
          <p:nvPr/>
        </p:nvSpPr>
        <p:spPr bwMode="auto">
          <a:xfrm rot="16374253">
            <a:off x="1263899" y="2319985"/>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28" name="Down Arrow 27"/>
          <p:cNvSpPr/>
          <p:nvPr/>
        </p:nvSpPr>
        <p:spPr bwMode="auto">
          <a:xfrm rot="2053390">
            <a:off x="2155506" y="1868742"/>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29" name="Down Arrow 28"/>
          <p:cNvSpPr/>
          <p:nvPr/>
        </p:nvSpPr>
        <p:spPr bwMode="auto">
          <a:xfrm rot="5561556">
            <a:off x="2413856" y="2271937"/>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32" name="TextBox 31"/>
          <p:cNvSpPr txBox="1"/>
          <p:nvPr/>
        </p:nvSpPr>
        <p:spPr>
          <a:xfrm>
            <a:off x="533400" y="838200"/>
            <a:ext cx="2750150" cy="461665"/>
          </a:xfrm>
          <a:prstGeom prst="rect">
            <a:avLst/>
          </a:prstGeom>
          <a:noFill/>
        </p:spPr>
        <p:txBody>
          <a:bodyPr wrap="square" rtlCol="0">
            <a:spAutoFit/>
          </a:bodyPr>
          <a:lstStyle/>
          <a:p>
            <a:r>
              <a:rPr lang="en-US" sz="2400" dirty="0" smtClean="0">
                <a:latin typeface="Calibri" pitchFamily="34" charset="0"/>
                <a:cs typeface="Calibri" pitchFamily="34" charset="0"/>
              </a:rPr>
              <a:t>Release Planning</a:t>
            </a:r>
            <a:endParaRPr lang="en-US" sz="2400" dirty="0">
              <a:latin typeface="Calibri" pitchFamily="34" charset="0"/>
              <a:cs typeface="Calibri" pitchFamily="34" charset="0"/>
            </a:endParaRPr>
          </a:p>
        </p:txBody>
      </p:sp>
      <p:sp>
        <p:nvSpPr>
          <p:cNvPr id="33" name="Rectangle 32"/>
          <p:cNvSpPr/>
          <p:nvPr/>
        </p:nvSpPr>
        <p:spPr bwMode="auto">
          <a:xfrm>
            <a:off x="5274041" y="2262856"/>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Development Capacity (Velocity)</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4" name="Rectangle 33"/>
          <p:cNvSpPr/>
          <p:nvPr/>
        </p:nvSpPr>
        <p:spPr bwMode="auto">
          <a:xfrm>
            <a:off x="5843887" y="1421984"/>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Iteration</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Success </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Criteria</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5" name="Rectangle 34"/>
          <p:cNvSpPr/>
          <p:nvPr/>
        </p:nvSpPr>
        <p:spPr bwMode="auto">
          <a:xfrm>
            <a:off x="7268822" y="1395480"/>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Estimated </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Story</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Backlog</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6" name="Rectangle 35"/>
          <p:cNvSpPr/>
          <p:nvPr/>
        </p:nvSpPr>
        <p:spPr bwMode="auto">
          <a:xfrm>
            <a:off x="7931429" y="2170092"/>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Iteration</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Constraints</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7" name="Oval 36"/>
          <p:cNvSpPr/>
          <p:nvPr/>
        </p:nvSpPr>
        <p:spPr bwMode="auto">
          <a:xfrm>
            <a:off x="6771535" y="2317211"/>
            <a:ext cx="861391" cy="704780"/>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Planning</a:t>
            </a:r>
          </a:p>
        </p:txBody>
      </p:sp>
      <p:sp>
        <p:nvSpPr>
          <p:cNvPr id="38" name="Down Arrow 37"/>
          <p:cNvSpPr/>
          <p:nvPr/>
        </p:nvSpPr>
        <p:spPr bwMode="auto">
          <a:xfrm rot="19752558">
            <a:off x="6612518" y="2037571"/>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39" name="Down Arrow 38"/>
          <p:cNvSpPr/>
          <p:nvPr/>
        </p:nvSpPr>
        <p:spPr bwMode="auto">
          <a:xfrm rot="16374253">
            <a:off x="6458425" y="2455192"/>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40" name="Down Arrow 39"/>
          <p:cNvSpPr/>
          <p:nvPr/>
        </p:nvSpPr>
        <p:spPr bwMode="auto">
          <a:xfrm rot="2053390">
            <a:off x="7350032" y="2003949"/>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41" name="Down Arrow 40"/>
          <p:cNvSpPr/>
          <p:nvPr/>
        </p:nvSpPr>
        <p:spPr bwMode="auto">
          <a:xfrm rot="5561556">
            <a:off x="7608382" y="2407144"/>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42" name="TextBox 41"/>
          <p:cNvSpPr txBox="1"/>
          <p:nvPr/>
        </p:nvSpPr>
        <p:spPr>
          <a:xfrm>
            <a:off x="5791200" y="914400"/>
            <a:ext cx="2750150" cy="461665"/>
          </a:xfrm>
          <a:prstGeom prst="rect">
            <a:avLst/>
          </a:prstGeom>
          <a:noFill/>
        </p:spPr>
        <p:txBody>
          <a:bodyPr wrap="square" rtlCol="0">
            <a:spAutoFit/>
          </a:bodyPr>
          <a:lstStyle/>
          <a:p>
            <a:r>
              <a:rPr lang="en-US" sz="2400" dirty="0" smtClean="0">
                <a:latin typeface="Calibri" pitchFamily="34" charset="0"/>
                <a:cs typeface="Calibri" pitchFamily="34" charset="0"/>
              </a:rPr>
              <a:t>Iteration Planning</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357486128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10698</TotalTime>
  <Words>2563</Words>
  <Application>Microsoft Macintosh PowerPoint</Application>
  <PresentationFormat>On-screen Show (4:3)</PresentationFormat>
  <Paragraphs>493</Paragraphs>
  <Slides>46</Slides>
  <Notes>42</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2012 Studios </vt:lpstr>
      <vt:lpstr>Chart</vt:lpstr>
      <vt:lpstr>The Agile Core</vt:lpstr>
      <vt:lpstr>Agile Core Principles</vt:lpstr>
      <vt:lpstr>Principles Behind the Agile Manifesto</vt:lpstr>
      <vt:lpstr>PowerPoint Presentation</vt:lpstr>
      <vt:lpstr>Time to Value</vt:lpstr>
      <vt:lpstr>Value statement</vt:lpstr>
      <vt:lpstr>Feedback</vt:lpstr>
      <vt:lpstr>PowerPoint Presentation</vt:lpstr>
      <vt:lpstr>Release and Iteration Planning </vt:lpstr>
      <vt:lpstr>Iteration planning: input</vt:lpstr>
      <vt:lpstr>PowerPoint Presentation</vt:lpstr>
      <vt:lpstr>Working software</vt:lpstr>
      <vt:lpstr>High-level Release Plan</vt:lpstr>
      <vt:lpstr>PowerPoint Presentation</vt:lpstr>
      <vt:lpstr>On-site Customer</vt:lpstr>
      <vt:lpstr>Face-to-face communication</vt:lpstr>
      <vt:lpstr>Cross Team Communication</vt:lpstr>
      <vt:lpstr>PowerPoint Presentation</vt:lpstr>
      <vt:lpstr>Velocity</vt:lpstr>
      <vt:lpstr>Velocity</vt:lpstr>
      <vt:lpstr>Just Have Them Work More</vt:lpstr>
      <vt:lpstr>PowerPoint Presentation</vt:lpstr>
      <vt:lpstr>Everyone’s responsibility</vt:lpstr>
      <vt:lpstr>Cost of Change</vt:lpstr>
      <vt:lpstr>PowerPoint Presentation</vt:lpstr>
      <vt:lpstr>Waste</vt:lpstr>
      <vt:lpstr>Retrospective</vt:lpstr>
      <vt:lpstr>The Process</vt:lpstr>
      <vt:lpstr>Agile project lifecycle (TW style)</vt:lpstr>
      <vt:lpstr>Agile project lifecycle (TW style)</vt:lpstr>
      <vt:lpstr>The basics still apply</vt:lpstr>
      <vt:lpstr>Feedback</vt:lpstr>
      <vt:lpstr>The flow</vt:lpstr>
      <vt:lpstr>The Team</vt:lpstr>
      <vt:lpstr>Indicative Team Composition</vt:lpstr>
      <vt:lpstr>Indicative Team Composition</vt:lpstr>
      <vt:lpstr>Product Owner/Customer</vt:lpstr>
      <vt:lpstr>Iteration Manager / Scrum Master</vt:lpstr>
      <vt:lpstr>Business Analyst</vt:lpstr>
      <vt:lpstr>User Experience Analyst</vt:lpstr>
      <vt:lpstr>Developer</vt:lpstr>
      <vt:lpstr>Quality Assurance Analyst (Tester)</vt:lpstr>
      <vt:lpstr>Project Manager</vt:lpstr>
      <vt:lpstr>Business Stakeholders</vt:lpstr>
      <vt:lpstr>Implementation Stakeholders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Thought Works</cp:lastModifiedBy>
  <cp:revision>182</cp:revision>
  <cp:lastPrinted>2009-10-07T11:13:32Z</cp:lastPrinted>
  <dcterms:created xsi:type="dcterms:W3CDTF">2010-07-06T15:54:01Z</dcterms:created>
  <dcterms:modified xsi:type="dcterms:W3CDTF">2013-09-09T03:47:56Z</dcterms:modified>
</cp:coreProperties>
</file>